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1"/>
    <p:sldMasterId id="2147483754" r:id="rId2"/>
  </p:sldMasterIdLst>
  <p:notesMasterIdLst>
    <p:notesMasterId r:id="rId36"/>
  </p:notesMasterIdLst>
  <p:sldIdLst>
    <p:sldId id="256" r:id="rId3"/>
    <p:sldId id="469" r:id="rId4"/>
    <p:sldId id="430" r:id="rId5"/>
    <p:sldId id="498" r:id="rId6"/>
    <p:sldId id="431" r:id="rId7"/>
    <p:sldId id="406" r:id="rId8"/>
    <p:sldId id="475" r:id="rId9"/>
    <p:sldId id="260" r:id="rId10"/>
    <p:sldId id="263" r:id="rId11"/>
    <p:sldId id="464" r:id="rId12"/>
    <p:sldId id="429" r:id="rId13"/>
    <p:sldId id="484" r:id="rId14"/>
    <p:sldId id="494" r:id="rId15"/>
    <p:sldId id="501" r:id="rId16"/>
    <p:sldId id="398" r:id="rId17"/>
    <p:sldId id="499" r:id="rId18"/>
    <p:sldId id="467" r:id="rId19"/>
    <p:sldId id="500" r:id="rId20"/>
    <p:sldId id="497" r:id="rId21"/>
    <p:sldId id="502" r:id="rId22"/>
    <p:sldId id="496" r:id="rId23"/>
    <p:sldId id="486" r:id="rId24"/>
    <p:sldId id="489" r:id="rId25"/>
    <p:sldId id="490" r:id="rId26"/>
    <p:sldId id="491" r:id="rId27"/>
    <p:sldId id="492" r:id="rId28"/>
    <p:sldId id="480" r:id="rId29"/>
    <p:sldId id="436" r:id="rId30"/>
    <p:sldId id="441" r:id="rId31"/>
    <p:sldId id="413" r:id="rId32"/>
    <p:sldId id="493" r:id="rId33"/>
    <p:sldId id="473" r:id="rId34"/>
    <p:sldId id="261" r:id="rId35"/>
  </p:sldIdLst>
  <p:sldSz cx="9144000" cy="5143500" type="screen16x9"/>
  <p:notesSz cx="6858000" cy="9144000"/>
  <p:defaultText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rrick van Bree" initials="YvB" lastIdx="12" clrIdx="0">
    <p:extLst>
      <p:ext uri="{19B8F6BF-5375-455C-9EA6-DF929625EA0E}">
        <p15:presenceInfo xmlns:p15="http://schemas.microsoft.com/office/powerpoint/2012/main" userId="S-1-5-21-1430129577-2326548249-3924762474-1194" providerId="AD"/>
      </p:ext>
    </p:extLst>
  </p:cmAuthor>
  <p:cmAuthor id="2" name="Wieteke Smit" initials="WS" lastIdx="2" clrIdx="1">
    <p:extLst>
      <p:ext uri="{19B8F6BF-5375-455C-9EA6-DF929625EA0E}">
        <p15:presenceInfo xmlns:p15="http://schemas.microsoft.com/office/powerpoint/2012/main" userId="S-1-5-21-1430129577-2326548249-3924762474-1657" providerId="AD"/>
      </p:ext>
    </p:extLst>
  </p:cmAuthor>
  <p:cmAuthor id="3" name="Joëlle Bemelman" initials="JB" lastIdx="2" clrIdx="2">
    <p:extLst>
      <p:ext uri="{19B8F6BF-5375-455C-9EA6-DF929625EA0E}">
        <p15:presenceInfo xmlns:p15="http://schemas.microsoft.com/office/powerpoint/2012/main" userId="S-1-5-21-1430129577-2326548249-3924762474-15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8BC7"/>
    <a:srgbClr val="FDCA7F"/>
    <a:srgbClr val="BFB8DA"/>
    <a:srgbClr val="F49304"/>
    <a:srgbClr val="6454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4453" autoAdjust="0"/>
  </p:normalViewPr>
  <p:slideViewPr>
    <p:cSldViewPr snapToGrid="0" snapToObjects="1" showGuides="1">
      <p:cViewPr>
        <p:scale>
          <a:sx n="101" d="100"/>
          <a:sy n="101" d="100"/>
        </p:scale>
        <p:origin x="519" y="57"/>
      </p:cViewPr>
      <p:guideLst>
        <p:guide orient="horz" pos="1620"/>
        <p:guide pos="2880"/>
      </p:guideLst>
    </p:cSldViewPr>
  </p:slideViewPr>
  <p:notesTextViewPr>
    <p:cViewPr>
      <p:scale>
        <a:sx n="1" d="1"/>
        <a:sy n="1" d="1"/>
      </p:scale>
      <p:origin x="0" y="0"/>
    </p:cViewPr>
  </p:notesTextViewPr>
  <p:sorterViewPr>
    <p:cViewPr>
      <p:scale>
        <a:sx n="100" d="100"/>
        <a:sy n="100" d="100"/>
      </p:scale>
      <p:origin x="0" y="-221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A8E023-D3A8-49FC-9F36-075C214382F5}" type="datetimeFigureOut">
              <a:rPr lang="nl-NL" smtClean="0"/>
              <a:t>13-3-2019</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9E2D49-1D98-45D7-8080-3C7CADFECFDC}" type="slidenum">
              <a:rPr lang="nl-NL" smtClean="0"/>
              <a:t>‹nr.›</a:t>
            </a:fld>
            <a:endParaRPr lang="nl-NL" dirty="0"/>
          </a:p>
        </p:txBody>
      </p:sp>
    </p:spTree>
    <p:extLst>
      <p:ext uri="{BB962C8B-B14F-4D97-AF65-F5344CB8AC3E}">
        <p14:creationId xmlns:p14="http://schemas.microsoft.com/office/powerpoint/2010/main" val="2694666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Werkboek 3: Bruikbaar in de fase nádat er al diverse ideeën gegenereerd zijn in de regio. </a:t>
            </a:r>
            <a:r>
              <a:rPr lang="nl-NL" sz="1200" kern="1200" dirty="0">
                <a:solidFill>
                  <a:schemeClr val="tx1"/>
                </a:solidFill>
                <a:effectLst/>
                <a:latin typeface="+mn-lt"/>
                <a:ea typeface="+mn-ea"/>
                <a:cs typeface="+mn-cs"/>
              </a:rPr>
              <a:t>Aan de hand van theorie en oefeningen gaat u aan de slag met de verschillende onderdelen van het projectplan die nodig zijn voor goed projectmanagement. Aan bod komen de afbakening van uw plan, doelstellingen, resultaten, bijbehorende mijlpalen, activiteitenplanning en het in kaart brengen van verantwoordelijkheden. </a:t>
            </a:r>
          </a:p>
          <a:p>
            <a:endParaRPr lang="nl-NL" dirty="0"/>
          </a:p>
          <a:p>
            <a:r>
              <a:rPr lang="nl-NL" dirty="0"/>
              <a:t>NB: de powerpoints zijn bedoeld als verdieping en oefening. Niet alles uit de werkboeken hoeft dus terug te komen in uw subsidieaanvraag. Kijk hiervoor goed naar het beoordelingskader en de formats van DUS-I. </a:t>
            </a:r>
          </a:p>
          <a:p>
            <a:r>
              <a:rPr lang="nl-NL" dirty="0"/>
              <a:t> NB: onder bijna elke slide van het werkboek staan ter ondersteuning extra aantekeningen. </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a:t>
            </a:fld>
            <a:endParaRPr lang="nl-NL" dirty="0"/>
          </a:p>
        </p:txBody>
      </p:sp>
    </p:spTree>
    <p:extLst>
      <p:ext uri="{BB962C8B-B14F-4D97-AF65-F5344CB8AC3E}">
        <p14:creationId xmlns:p14="http://schemas.microsoft.com/office/powerpoint/2010/main" val="433900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Tijdslijn</a:t>
            </a:r>
          </a:p>
        </p:txBody>
      </p:sp>
      <p:sp>
        <p:nvSpPr>
          <p:cNvPr id="4" name="Slide Number Placeholder 3"/>
          <p:cNvSpPr>
            <a:spLocks noGrp="1"/>
          </p:cNvSpPr>
          <p:nvPr>
            <p:ph type="sldNum" sz="quarter" idx="5"/>
          </p:nvPr>
        </p:nvSpPr>
        <p:spPr/>
        <p:txBody>
          <a:bodyPr/>
          <a:lstStyle/>
          <a:p>
            <a:fld id="{AC9E2D49-1D98-45D7-8080-3C7CADFECFDC}" type="slidenum">
              <a:rPr lang="nl-NL" smtClean="0"/>
              <a:t>10</a:t>
            </a:fld>
            <a:endParaRPr lang="nl-NL" dirty="0"/>
          </a:p>
        </p:txBody>
      </p:sp>
    </p:spTree>
    <p:extLst>
      <p:ext uri="{BB962C8B-B14F-4D97-AF65-F5344CB8AC3E}">
        <p14:creationId xmlns:p14="http://schemas.microsoft.com/office/powerpoint/2010/main" val="3578239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Calibri" panose="020F0502020204030204" pitchFamily="34" charset="0"/>
              <a:buNone/>
            </a:pPr>
            <a:r>
              <a:rPr lang="nl-NL" dirty="0"/>
              <a:t>Uitleg/extra theorie over de afbakening en doelstellingen van het plan</a:t>
            </a:r>
          </a:p>
          <a:p>
            <a:pPr marL="171450" indent="-171450">
              <a:buFont typeface="Calibri" panose="020F0502020204030204" pitchFamily="34" charset="0"/>
              <a:buChar char="₋"/>
            </a:pPr>
            <a:r>
              <a:rPr lang="nl-NL" dirty="0"/>
              <a:t>Scope </a:t>
            </a:r>
          </a:p>
          <a:p>
            <a:pPr marL="171450" indent="-171450">
              <a:buFont typeface="Calibri" panose="020F0502020204030204" pitchFamily="34" charset="0"/>
              <a:buChar char="₋"/>
            </a:pPr>
            <a:r>
              <a:rPr lang="nl-NL" dirty="0"/>
              <a:t>Verschil tussen visie, doelstelling en resultaat</a:t>
            </a:r>
          </a:p>
          <a:p>
            <a:pPr marL="171450" indent="-171450">
              <a:buFont typeface="Calibri" panose="020F0502020204030204" pitchFamily="34" charset="0"/>
              <a:buChar char="₋"/>
            </a:pPr>
            <a:r>
              <a:rPr lang="nl-NL" dirty="0"/>
              <a:t>Opfris Activiteiten</a:t>
            </a:r>
          </a:p>
          <a:p>
            <a:pPr marL="171450" indent="-171450">
              <a:buFont typeface="Calibri" panose="020F0502020204030204" pitchFamily="34" charset="0"/>
              <a:buChar char="₋"/>
            </a:pPr>
            <a:r>
              <a:rPr lang="nl-NL" dirty="0"/>
              <a:t>Uitleg SMART</a:t>
            </a:r>
          </a:p>
          <a:p>
            <a:pPr marL="171450" indent="-171450">
              <a:buFont typeface="Calibri" panose="020F0502020204030204" pitchFamily="34" charset="0"/>
              <a:buChar char="₋"/>
            </a:pPr>
            <a:r>
              <a:rPr lang="nl-NL" dirty="0"/>
              <a:t>Doelstellingen checken</a:t>
            </a:r>
          </a:p>
          <a:p>
            <a:pPr marL="171450" indent="-171450">
              <a:buFont typeface="Calibri" panose="020F0502020204030204" pitchFamily="34" charset="0"/>
              <a:buChar char="₋"/>
            </a:pP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11</a:t>
            </a:fld>
            <a:endParaRPr lang="nl-NL" dirty="0"/>
          </a:p>
        </p:txBody>
      </p:sp>
    </p:spTree>
    <p:extLst>
      <p:ext uri="{BB962C8B-B14F-4D97-AF65-F5344CB8AC3E}">
        <p14:creationId xmlns:p14="http://schemas.microsoft.com/office/powerpoint/2010/main" val="307282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NB: Er wordt vanuit de regeling gevraagd om in ieder geval een doelstelling te formuleren met betrekking tot het beoogde onderwijsaanbod en het beoogde doel met betrekking tot het verbeteren van de kwaliteit van het onderwijs (zie het format Activiteitenplan).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nl-NL" sz="1200" kern="1200" dirty="0">
                <a:solidFill>
                  <a:schemeClr val="tx1"/>
                </a:solidFill>
                <a:effectLst/>
                <a:latin typeface="+mn-lt"/>
                <a:ea typeface="+mn-ea"/>
                <a:cs typeface="+mn-cs"/>
              </a:rPr>
            </a:br>
            <a:endParaRPr lang="nl-NL"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13</a:t>
            </a:fld>
            <a:endParaRPr lang="nl-NL" dirty="0"/>
          </a:p>
        </p:txBody>
      </p:sp>
    </p:spTree>
    <p:extLst>
      <p:ext uri="{BB962C8B-B14F-4D97-AF65-F5344CB8AC3E}">
        <p14:creationId xmlns:p14="http://schemas.microsoft.com/office/powerpoint/2010/main" val="3422335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risico is om een ambitie vol juichbegrippen en algemeenheden op te stellen. Over die fraaie woorden wordt u het namelijk wel eens, maar wat betekenen die als u ze omzet in doelen en actie? Het is de kunst ervoor te zorgen dat partijen elkaar echt gaan begrijpen. Doorvragen is daarbij essentieel. </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14</a:t>
            </a:fld>
            <a:endParaRPr lang="nl-NL" dirty="0"/>
          </a:p>
        </p:txBody>
      </p:sp>
    </p:spTree>
    <p:extLst>
      <p:ext uri="{BB962C8B-B14F-4D97-AF65-F5344CB8AC3E}">
        <p14:creationId xmlns:p14="http://schemas.microsoft.com/office/powerpoint/2010/main" val="3463785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Meer tips voor SMART? U</a:t>
            </a:r>
            <a:r>
              <a:rPr lang="nl-NL" sz="1200" kern="1200" dirty="0">
                <a:solidFill>
                  <a:schemeClr val="tx1"/>
                </a:solidFill>
                <a:effectLst/>
                <a:latin typeface="+mn-lt"/>
                <a:ea typeface="+mn-ea"/>
                <a:cs typeface="+mn-cs"/>
              </a:rPr>
              <a:t> zou als check ook aan kunnen houden (dit is geen officiële omschrijving):</a:t>
            </a:r>
            <a:br>
              <a:rPr lang="nl-NL" sz="1200" kern="1200" dirty="0">
                <a:solidFill>
                  <a:schemeClr val="tx1"/>
                </a:solidFill>
                <a:effectLst/>
                <a:latin typeface="+mn-lt"/>
                <a:ea typeface="+mn-ea"/>
                <a:cs typeface="+mn-cs"/>
              </a:rPr>
            </a:br>
            <a:r>
              <a:rPr lang="nl-NL" sz="1200" b="1" i="0" kern="1200" dirty="0">
                <a:solidFill>
                  <a:schemeClr val="tx1"/>
                </a:solidFill>
                <a:effectLst/>
                <a:latin typeface="+mn-lt"/>
                <a:ea typeface="+mn-ea"/>
                <a:cs typeface="+mn-cs"/>
              </a:rPr>
              <a:t>Specifiek: </a:t>
            </a:r>
            <a:r>
              <a:rPr lang="nl-NL" sz="1200" i="0" kern="1200" dirty="0">
                <a:solidFill>
                  <a:schemeClr val="tx1"/>
                </a:solidFill>
                <a:effectLst/>
                <a:latin typeface="+mn-lt"/>
                <a:ea typeface="+mn-ea"/>
                <a:cs typeface="+mn-cs"/>
              </a:rPr>
              <a:t>het is voor iedereen duidelijk waar het om gaat en welk resultaat bereikt wordt.</a:t>
            </a:r>
          </a:p>
          <a:p>
            <a:r>
              <a:rPr lang="nl-NL" sz="1200" b="1" i="0" kern="1200" dirty="0">
                <a:solidFill>
                  <a:schemeClr val="tx1"/>
                </a:solidFill>
                <a:effectLst/>
                <a:latin typeface="+mn-lt"/>
                <a:ea typeface="+mn-ea"/>
                <a:cs typeface="+mn-cs"/>
              </a:rPr>
              <a:t>Meetbaar:</a:t>
            </a:r>
            <a:r>
              <a:rPr lang="nl-NL" sz="1200" i="0" kern="1200" dirty="0">
                <a:solidFill>
                  <a:schemeClr val="tx1"/>
                </a:solidFill>
                <a:effectLst/>
                <a:latin typeface="+mn-lt"/>
                <a:ea typeface="+mn-ea"/>
                <a:cs typeface="+mn-cs"/>
              </a:rPr>
              <a:t> iedere onafhankelijke derde moet in staat zijn om na te gaan of het doel daadwerkelijk is gerealiseerd. Aan welke voorwaarden voldoet het resultaat als het project ‘af’ is?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dirty="0">
                <a:solidFill>
                  <a:schemeClr val="tx1"/>
                </a:solidFill>
                <a:effectLst/>
                <a:latin typeface="+mn-lt"/>
                <a:ea typeface="+mn-ea"/>
                <a:cs typeface="+mn-cs"/>
              </a:rPr>
              <a:t>Acceptabel: </a:t>
            </a:r>
            <a:r>
              <a:rPr lang="nl-NL" sz="1200" i="0" u="none" kern="1200" dirty="0">
                <a:solidFill>
                  <a:schemeClr val="tx1"/>
                </a:solidFill>
                <a:effectLst/>
                <a:latin typeface="+mn-lt"/>
                <a:ea typeface="+mn-ea"/>
                <a:cs typeface="+mn-cs"/>
              </a:rPr>
              <a:t>iedereen is het er over eens dat de doelen logisch voortkomen uit de eigen analyse van de regio context (er is –wellicht na wat discussie- draagvlak voor).</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i="0" kern="1200" dirty="0">
                <a:solidFill>
                  <a:schemeClr val="tx1"/>
                </a:solidFill>
                <a:effectLst/>
                <a:latin typeface="+mn-lt"/>
                <a:ea typeface="+mn-ea"/>
                <a:cs typeface="+mn-cs"/>
              </a:rPr>
              <a:t>Realistisch: </a:t>
            </a:r>
            <a:r>
              <a:rPr lang="nl-NL" sz="1200" b="0" i="0" kern="1200" dirty="0">
                <a:solidFill>
                  <a:schemeClr val="tx1"/>
                </a:solidFill>
                <a:effectLst/>
                <a:latin typeface="+mn-lt"/>
                <a:ea typeface="+mn-ea"/>
                <a:cs typeface="+mn-cs"/>
              </a:rPr>
              <a:t>z</a:t>
            </a:r>
            <a:r>
              <a:rPr lang="nl-NL" sz="1200" i="0" kern="1200" dirty="0">
                <a:solidFill>
                  <a:schemeClr val="tx1"/>
                </a:solidFill>
                <a:effectLst/>
                <a:latin typeface="+mn-lt"/>
                <a:ea typeface="+mn-ea"/>
                <a:cs typeface="+mn-cs"/>
              </a:rPr>
              <a:t>org ervoor dat u gezamenlijk realistische en haalbare stappen definieert, zodat u ook daadwerkelijk succes kunt boeken. Een moeilijk bereikbare doelstelling is op te splitsen in kleinere, haalbare stappen (kunt u weer terugzien in de mijlpalen)</a:t>
            </a:r>
          </a:p>
          <a:p>
            <a:r>
              <a:rPr lang="nl-NL" sz="1200" b="1" i="0" kern="1200" dirty="0">
                <a:solidFill>
                  <a:schemeClr val="tx1"/>
                </a:solidFill>
                <a:effectLst/>
                <a:latin typeface="+mn-lt"/>
                <a:ea typeface="+mn-ea"/>
                <a:cs typeface="+mn-cs"/>
              </a:rPr>
              <a:t>Tijdgebonden: </a:t>
            </a:r>
            <a:r>
              <a:rPr lang="nl-NL" sz="1200" i="0" kern="1200" dirty="0">
                <a:solidFill>
                  <a:schemeClr val="tx1"/>
                </a:solidFill>
                <a:effectLst/>
                <a:latin typeface="+mn-lt"/>
                <a:ea typeface="+mn-ea"/>
                <a:cs typeface="+mn-cs"/>
              </a:rPr>
              <a:t>het is duidelijk wanneer het resultaat behaalt moet worden. Dit resultaat is daarnaast haalbaar in het tijdsbestek van het traject. </a:t>
            </a:r>
          </a:p>
          <a:p>
            <a:endParaRPr lang="en-US" dirty="0"/>
          </a:p>
          <a:p>
            <a:endParaRPr lang="nl-NL"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C9E2D49-1D98-45D7-8080-3C7CADFECFD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22419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 er bij het bepalen van de doelen op dat deze voldoen aan de eisen zoals beschreven in het beoordelingskader (zie daarnaast ook het format activiteitenplan). Heeft u bijvoorbeeld de vragen op deze slide gecheckt? </a:t>
            </a:r>
            <a:endParaRPr lang="nl-NL" dirty="0"/>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C9E2D49-1D98-45D7-8080-3C7CADFECFD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7913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Wanneer de doelen van het project bekend zijn, is het vervolgens de vraag hoe die te bereiken. Er zijn immers veel manieren om een doel te bereiken. </a:t>
            </a: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18</a:t>
            </a:fld>
            <a:endParaRPr lang="nl-NL" dirty="0"/>
          </a:p>
        </p:txBody>
      </p:sp>
    </p:spTree>
    <p:extLst>
      <p:ext uri="{BB962C8B-B14F-4D97-AF65-F5344CB8AC3E}">
        <p14:creationId xmlns:p14="http://schemas.microsoft.com/office/powerpoint/2010/main" val="3319850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i="1" dirty="0"/>
              <a:t>Korte opfrissing van de activiteitenplanning die gevraagd wordt in de subsidieaanvraag. </a:t>
            </a:r>
            <a:br>
              <a:rPr lang="nl-NL" dirty="0"/>
            </a:br>
            <a:r>
              <a:rPr lang="nl-NL" dirty="0"/>
              <a:t>Vanuit de regiovisie wordt samen met de relevante stakeholders een activiteitenplan samengesteld voor de kalenderjaren 2020-2023. Maak met elkaar een overzicht van concrete, realistische en toekomstbestendige acties welke uitgevoerd gaan worden om de resultaten te behalen.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Uiteindelijk moet de beoordelingscommissie een oordeel kunnen geven. Zij moeten een beeld krijgen van het wat, het hoe en wie wat gaat doen. Hiervoor is het noodzakelijk dat de activiteiten zo concreet en specifiek mogelijk worden beschreven. </a:t>
            </a:r>
            <a:br>
              <a:rPr lang="nl-NL" sz="1200" b="0" i="0" kern="1200" dirty="0">
                <a:solidFill>
                  <a:schemeClr val="tx1"/>
                </a:solidFill>
                <a:effectLst/>
                <a:latin typeface="+mn-lt"/>
                <a:ea typeface="+mn-ea"/>
                <a:cs typeface="+mn-cs"/>
              </a:rPr>
            </a:br>
            <a:r>
              <a:rPr lang="nl-NL" i="1" dirty="0"/>
              <a:t>Voorbeeld: </a:t>
            </a:r>
            <a:r>
              <a:rPr lang="nl-NL" sz="1200" b="0" i="0" kern="1200" dirty="0">
                <a:solidFill>
                  <a:schemeClr val="tx1"/>
                </a:solidFill>
                <a:effectLst/>
                <a:latin typeface="+mn-lt"/>
                <a:ea typeface="+mn-ea"/>
                <a:cs typeface="+mn-cs"/>
              </a:rPr>
              <a:t>In de werkgroep BWI zit één docent van school A, één van school B en mbo docent (domein X), wat gaat de werkgroep doen en beschrijf X en het aantal uren (in de begroting x uurtarief 50,00 euro).</a:t>
            </a:r>
            <a:endParaRPr lang="nl-NL" i="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19</a:t>
            </a:fld>
            <a:endParaRPr lang="nl-NL" dirty="0"/>
          </a:p>
        </p:txBody>
      </p:sp>
    </p:spTree>
    <p:extLst>
      <p:ext uri="{BB962C8B-B14F-4D97-AF65-F5344CB8AC3E}">
        <p14:creationId xmlns:p14="http://schemas.microsoft.com/office/powerpoint/2010/main" val="961394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Suggestie om op dit moment gezamenlijk de nieuwe inzichten samen te vatten.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20</a:t>
            </a:fld>
            <a:endParaRPr lang="nl-NL" dirty="0"/>
          </a:p>
        </p:txBody>
      </p:sp>
    </p:spTree>
    <p:extLst>
      <p:ext uri="{BB962C8B-B14F-4D97-AF65-F5344CB8AC3E}">
        <p14:creationId xmlns:p14="http://schemas.microsoft.com/office/powerpoint/2010/main" val="2498198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U gaat met elkaar een project aan van vier jaar. Een goede planning is dus van belang. Bepaal met elkaar de mijlpalen (tussenresultaten) die na twee en vier jaar moeten worden bereikt om de doelstellingen te behalen. Zo maakt u het voor uzelf behapbaar en makkelijker om te monitoren (aanpassen).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Onderdelen: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Uitleg mijlpalen &amp; mijlpalenplan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Deelprojecten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Oefening: ideeën transformeren naar mijlpalen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nl-NL" sz="1200" kern="1200" dirty="0">
                <a:solidFill>
                  <a:schemeClr val="tx1"/>
                </a:solidFill>
                <a:effectLst/>
                <a:latin typeface="+mn-lt"/>
                <a:ea typeface="+mn-ea"/>
                <a:cs typeface="+mn-cs"/>
              </a:rPr>
              <a:t>Mijlpalenplan in 4 stappen maken</a:t>
            </a:r>
          </a:p>
          <a:p>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C9E2D49-1D98-45D7-8080-3C7CADFECFD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21</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101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Tip: Bepaal goed wat de regio als ‘huiswerk’ doet en welke onderdelen plenair en in groepjes worden gedaan.</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a:t>
            </a:fld>
            <a:endParaRPr lang="nl-NL" dirty="0"/>
          </a:p>
        </p:txBody>
      </p:sp>
    </p:spTree>
    <p:extLst>
      <p:ext uri="{BB962C8B-B14F-4D97-AF65-F5344CB8AC3E}">
        <p14:creationId xmlns:p14="http://schemas.microsoft.com/office/powerpoint/2010/main" val="3222717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Voorbeeld: </a:t>
            </a:r>
            <a:r>
              <a:rPr lang="nl-NL" sz="1200" kern="1200" dirty="0">
                <a:solidFill>
                  <a:schemeClr val="tx1"/>
                </a:solidFill>
                <a:effectLst/>
                <a:latin typeface="+mn-lt"/>
                <a:ea typeface="+mn-ea"/>
                <a:cs typeface="+mn-cs"/>
              </a:rPr>
              <a:t>Een mijlpaal is een cruciaal moment in een project. Het is een meetpunt dat aangeeft of het project op koers ligt zodat u de gestelde doelen op tijd kunt realiseren. Bij het bereiken van een mijlpaal ligt er een concreet resultaat. De eerste mijlpaal voor een voorbeeldplan zou kunnen zijn: ‘Bedrijven zijn geselecteerd en benaderd voor stages en eerste matchinggesprekken met leerlingen worden vanaf januari 2020 gevoerd.’ Dit is een duidelijk moment in de tijd wat u kunt meten en start nadat alle voorbereidingen gereed zijn.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 </a:t>
            </a: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22</a:t>
            </a:fld>
            <a:endParaRPr lang="nl-NL" dirty="0"/>
          </a:p>
        </p:txBody>
      </p:sp>
    </p:spTree>
    <p:extLst>
      <p:ext uri="{BB962C8B-B14F-4D97-AF65-F5344CB8AC3E}">
        <p14:creationId xmlns:p14="http://schemas.microsoft.com/office/powerpoint/2010/main" val="35640976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a16="http://schemas.microsoft.com/office/drawing/2014/main" id="{8CCD6B03-C0E5-426D-A35B-B635FC6D4A3A}"/>
              </a:ext>
            </a:extLst>
          </p:cNvPr>
          <p:cNvSpPr>
            <a:spLocks noGrp="1" noChangeArrowheads="1"/>
          </p:cNvSpPr>
          <p:nvPr>
            <p:ph type="sldNum" sz="quarter" idx="5"/>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42950" indent="-285750" defTabSz="923925">
              <a:defRPr sz="1400">
                <a:solidFill>
                  <a:schemeClr val="tx1"/>
                </a:solidFill>
                <a:latin typeface="Arial" panose="020B0604020202020204" pitchFamily="34" charset="0"/>
                <a:cs typeface="Arial" panose="020B0604020202020204" pitchFamily="34" charset="0"/>
              </a:defRPr>
            </a:lvl2pPr>
            <a:lvl3pPr marL="1143000" indent="-228600" defTabSz="923925">
              <a:defRPr sz="1400">
                <a:solidFill>
                  <a:schemeClr val="tx1"/>
                </a:solidFill>
                <a:latin typeface="Arial" panose="020B0604020202020204" pitchFamily="34" charset="0"/>
                <a:cs typeface="Arial" panose="020B0604020202020204" pitchFamily="34" charset="0"/>
              </a:defRPr>
            </a:lvl3pPr>
            <a:lvl4pPr marL="1600200" indent="-228600" defTabSz="923925">
              <a:defRPr sz="1400">
                <a:solidFill>
                  <a:schemeClr val="tx1"/>
                </a:solidFill>
                <a:latin typeface="Arial" panose="020B0604020202020204" pitchFamily="34" charset="0"/>
                <a:cs typeface="Arial" panose="020B0604020202020204" pitchFamily="34" charset="0"/>
              </a:defRPr>
            </a:lvl4pPr>
            <a:lvl5pPr marL="2057400" indent="-228600" defTabSz="923925">
              <a:defRPr sz="14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DEC4F18F-FAB3-40AD-87A3-98E42CCE4336}" type="slidenum">
              <a:rPr lang="nl-NL" altLang="nl-NL" sz="900" smtClean="0"/>
              <a:pPr/>
              <a:t>23</a:t>
            </a:fld>
            <a:endParaRPr lang="nl-NL" altLang="nl-NL" sz="900" dirty="0"/>
          </a:p>
        </p:txBody>
      </p:sp>
      <p:sp>
        <p:nvSpPr>
          <p:cNvPr id="21507" name="Rectangle 1026">
            <a:extLst>
              <a:ext uri="{FF2B5EF4-FFF2-40B4-BE49-F238E27FC236}">
                <a16:creationId xmlns:a16="http://schemas.microsoft.com/office/drawing/2014/main" id="{5CE5E0D0-9370-49E3-BD69-1EAB781BB441}"/>
              </a:ext>
            </a:extLst>
          </p:cNvPr>
          <p:cNvSpPr>
            <a:spLocks noGrp="1" noRot="1" noChangeAspect="1" noChangeArrowheads="1" noTextEdit="1"/>
          </p:cNvSpPr>
          <p:nvPr>
            <p:ph type="sldImg"/>
          </p:nvPr>
        </p:nvSpPr>
        <p:spPr>
          <a:ln/>
        </p:spPr>
      </p:sp>
      <p:sp>
        <p:nvSpPr>
          <p:cNvPr id="21508" name="Rectangle 1027">
            <a:extLst>
              <a:ext uri="{FF2B5EF4-FFF2-40B4-BE49-F238E27FC236}">
                <a16:creationId xmlns:a16="http://schemas.microsoft.com/office/drawing/2014/main" id="{D17E83A0-8773-452B-A1E6-70DD708A00E7}"/>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aantal mijlpalen tezamen vormen een mijlpalenplan. Dit zou onderdeel kunnen zijn van de (verdere concretisering) van uw activiteitenplan.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Tip: </a:t>
            </a:r>
            <a:r>
              <a:rPr lang="nl-NL" dirty="0"/>
              <a:t>U kunt voor het aanscherpen van de activiteitenplanning van achter naar voren werken: Als u uw mijlpalen heeft </a:t>
            </a:r>
            <a:r>
              <a:rPr lang="nl-NL" i="1" dirty="0"/>
              <a:t>bepaald</a:t>
            </a:r>
            <a:r>
              <a:rPr lang="nl-NL" dirty="0"/>
              <a:t>, kunt u activiteiten bedenken die verricht kunnen worden om die mijlpalen te realiseren. Dit hoeft echter niet. Verderop in het werkboek laten we een andere manier zien: u pakt de ideeën als uitgangspunt en formuleert hier mijlpalen voor, vervolgens bedenkt u concrete activiteiten</a:t>
            </a: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endParaRPr lang="nl-NL" altLang="nl-NL" dirty="0"/>
          </a:p>
        </p:txBody>
      </p:sp>
    </p:spTree>
    <p:extLst>
      <p:ext uri="{BB962C8B-B14F-4D97-AF65-F5344CB8AC3E}">
        <p14:creationId xmlns:p14="http://schemas.microsoft.com/office/powerpoint/2010/main" val="2254882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24</a:t>
            </a:fld>
            <a:endParaRPr lang="nl-NL" dirty="0"/>
          </a:p>
        </p:txBody>
      </p:sp>
    </p:spTree>
    <p:extLst>
      <p:ext uri="{BB962C8B-B14F-4D97-AF65-F5344CB8AC3E}">
        <p14:creationId xmlns:p14="http://schemas.microsoft.com/office/powerpoint/2010/main" val="2969435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Pak de ideeën/oplossingen erbij die zijn opgehaald n.a.v. de Design Thinking sessie. Niet alle ideeën waren direct kansrijk of haalbaar; pak daarom de </a:t>
            </a:r>
            <a:r>
              <a:rPr lang="nl-NL" sz="1200" kern="1200" dirty="0">
                <a:solidFill>
                  <a:schemeClr val="tx1"/>
                </a:solidFill>
                <a:effectLst/>
                <a:latin typeface="+mn-lt"/>
                <a:ea typeface="+mn-ea"/>
                <a:cs typeface="+mn-cs"/>
              </a:rPr>
              <a:t>Impact- en haalbaarheidsgrafiek erbij om te bepalen met welke activiteiten u aan de slag gaat.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Tip: Ideeën die wellicht nu nog niet haalbaar zijn, maar wel een hoge impact hebben kunnen over een tijdje wel mogelijk zijn. Voorkom dat u alleen focust op de ideeën die nú haalbaar lijken.</a:t>
            </a:r>
          </a:p>
          <a:p>
            <a:r>
              <a:rPr lang="nl-NL" dirty="0"/>
              <a:t>Tip: Zorg dat u ook een aantal acties ontplooit die snel resultaat opleveren; het zogenoemde laaghangend fruit. De ervaring leert dat wanneer activiteiten alleen gefocust zijn op langetermijnresultaten, bedrijven hun interesse verliezen. Het vieren van (tussentijdse) successen is ook heel belangrijk om de samenwerking bruisend te houden.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25</a:t>
            </a:fld>
            <a:endParaRPr lang="nl-NL" dirty="0"/>
          </a:p>
        </p:txBody>
      </p:sp>
    </p:spTree>
    <p:extLst>
      <p:ext uri="{BB962C8B-B14F-4D97-AF65-F5344CB8AC3E}">
        <p14:creationId xmlns:p14="http://schemas.microsoft.com/office/powerpoint/2010/main" val="2267684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63327130-4A10-4D9D-BCC6-10701792A663}"/>
              </a:ext>
            </a:extLst>
          </p:cNvPr>
          <p:cNvSpPr>
            <a:spLocks noGrp="1" noChangeArrowheads="1"/>
          </p:cNvSpPr>
          <p:nvPr>
            <p:ph type="sldNum" sz="quarter" idx="5"/>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42950" indent="-285750" defTabSz="923925">
              <a:defRPr sz="1400">
                <a:solidFill>
                  <a:schemeClr val="tx1"/>
                </a:solidFill>
                <a:latin typeface="Arial" panose="020B0604020202020204" pitchFamily="34" charset="0"/>
                <a:cs typeface="Arial" panose="020B0604020202020204" pitchFamily="34" charset="0"/>
              </a:defRPr>
            </a:lvl2pPr>
            <a:lvl3pPr marL="1143000" indent="-228600" defTabSz="923925">
              <a:defRPr sz="1400">
                <a:solidFill>
                  <a:schemeClr val="tx1"/>
                </a:solidFill>
                <a:latin typeface="Arial" panose="020B0604020202020204" pitchFamily="34" charset="0"/>
                <a:cs typeface="Arial" panose="020B0604020202020204" pitchFamily="34" charset="0"/>
              </a:defRPr>
            </a:lvl3pPr>
            <a:lvl4pPr marL="1600200" indent="-228600" defTabSz="923925">
              <a:defRPr sz="1400">
                <a:solidFill>
                  <a:schemeClr val="tx1"/>
                </a:solidFill>
                <a:latin typeface="Arial" panose="020B0604020202020204" pitchFamily="34" charset="0"/>
                <a:cs typeface="Arial" panose="020B0604020202020204" pitchFamily="34" charset="0"/>
              </a:defRPr>
            </a:lvl4pPr>
            <a:lvl5pPr marL="2057400" indent="-228600" defTabSz="923925">
              <a:defRPr sz="14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C0F648DE-0CCA-4DAC-8CA2-6FB6925F32ED}" type="slidenum">
              <a:rPr lang="nl-NL" altLang="nl-NL" sz="900" smtClean="0"/>
              <a:pPr/>
              <a:t>26</a:t>
            </a:fld>
            <a:endParaRPr lang="nl-NL" altLang="nl-NL" sz="900" dirty="0"/>
          </a:p>
        </p:txBody>
      </p:sp>
      <p:sp>
        <p:nvSpPr>
          <p:cNvPr id="29699" name="Rectangle 2">
            <a:extLst>
              <a:ext uri="{FF2B5EF4-FFF2-40B4-BE49-F238E27FC236}">
                <a16:creationId xmlns:a16="http://schemas.microsoft.com/office/drawing/2014/main" id="{CE6748D8-2C11-43F3-9621-D1FC35B0A115}"/>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13A13F0B-A316-43CC-81F2-9E00B28E5EAE}"/>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Er zijn meerdere manieren om uw planning op te stellen. Dit kan een manier zijn, als u het op deze manier doet, is het verstandig om een groot vel te gebruiken en met post-its te werken. Of maak het visueel in een computerprogramma: </a:t>
            </a:r>
            <a:r>
              <a:rPr lang="nl-NL" sz="1200" i="1" kern="1200" dirty="0">
                <a:solidFill>
                  <a:schemeClr val="tx1"/>
                </a:solidFill>
                <a:effectLst/>
                <a:latin typeface="+mn-lt"/>
                <a:ea typeface="+mn-ea"/>
                <a:cs typeface="+mn-cs"/>
              </a:rPr>
              <a:t>Tip: </a:t>
            </a:r>
            <a:r>
              <a:rPr lang="nl-NL" sz="1200" kern="1200" dirty="0">
                <a:solidFill>
                  <a:schemeClr val="tx1"/>
                </a:solidFill>
                <a:effectLst/>
                <a:latin typeface="+mn-lt"/>
                <a:ea typeface="+mn-ea"/>
                <a:cs typeface="+mn-cs"/>
              </a:rPr>
              <a:t>Wist u dat Office gratis sjablonen beschikbaar heeft om mijlpalenplannen of tijdlijnen te maken? </a:t>
            </a:r>
            <a:r>
              <a:rPr lang="nl-NL" sz="1200" u="sng" kern="1200" dirty="0">
                <a:solidFill>
                  <a:schemeClr val="tx1"/>
                </a:solidFill>
                <a:effectLst/>
                <a:latin typeface="+mn-lt"/>
                <a:ea typeface="+mn-ea"/>
                <a:cs typeface="+mn-cs"/>
              </a:rPr>
              <a:t>https://templates.office.com/nl-nl/Projecttijdlijn-met-mijlpalen-TM00000009</a:t>
            </a:r>
            <a:br>
              <a:rPr lang="nl-NL" sz="1200" u="sng" kern="1200" dirty="0">
                <a:solidFill>
                  <a:schemeClr val="tx1"/>
                </a:solidFill>
                <a:effectLst/>
                <a:latin typeface="+mn-lt"/>
                <a:ea typeface="+mn-ea"/>
                <a:cs typeface="+mn-cs"/>
              </a:rPr>
            </a:br>
            <a:endParaRPr lang="nl-NL" sz="120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Verdere toelichting op bovenstaande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-U begint met het maken van een mijlpalenplan met het gewenste eindresultaat, in een voorbeeldproject is dit bijvoorbeeld de mijlpaal ‘alle PIE leerlingen hebben de stage afgerond’. U begint dus achteraan en werkt naar voren toe en bepaalt per mijlpaal wanneer deze klaar moet zijn en wanneer u ermee moet beginnen om op tijd de mijlpaal te bereiken. Dit om te voorkomen dat er te laat met de voorafgaande mijlpalen gestart wordt.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-Om een mijlpaal te bereiken zullen er activiteiten uitgevoerd moeten worden. Deze activiteiten nemen tijd in beslag.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-Afhankelijkheden tussen mijlpalen worden zichtbaar doordat er pas aan een volgende mijlpaal begonnen kan worden als eerdere mijlpalen met al hun activiteiten gereed zijn. </a:t>
            </a:r>
          </a:p>
          <a:p>
            <a:endParaRPr lang="en-US" altLang="nl-NL" dirty="0"/>
          </a:p>
        </p:txBody>
      </p:sp>
    </p:spTree>
    <p:extLst>
      <p:ext uri="{BB962C8B-B14F-4D97-AF65-F5344CB8AC3E}">
        <p14:creationId xmlns:p14="http://schemas.microsoft.com/office/powerpoint/2010/main" val="3909461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Suggestie om op dit moment gezamenlijk de nieuwe inzichten samen te vatten. </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27</a:t>
            </a:fld>
            <a:endParaRPr lang="nl-NL" dirty="0"/>
          </a:p>
        </p:txBody>
      </p:sp>
    </p:spTree>
    <p:extLst>
      <p:ext uri="{BB962C8B-B14F-4D97-AF65-F5344CB8AC3E}">
        <p14:creationId xmlns:p14="http://schemas.microsoft.com/office/powerpoint/2010/main" val="2979503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Calibri" panose="020F0502020204030204" pitchFamily="34" charset="0"/>
              <a:buNone/>
            </a:pPr>
            <a:r>
              <a:rPr lang="nl-NL" dirty="0"/>
              <a:t>Onderdelen:</a:t>
            </a:r>
          </a:p>
          <a:p>
            <a:pPr marL="171450" indent="-171450">
              <a:buFont typeface="Calibri" panose="020F0502020204030204" pitchFamily="34" charset="0"/>
              <a:buChar char="₋"/>
            </a:pPr>
            <a:r>
              <a:rPr lang="nl-NL" dirty="0"/>
              <a:t>Uitleg verschillende verantwoordelijkheden. Hulpmiddel VERI model </a:t>
            </a:r>
          </a:p>
          <a:p>
            <a:pPr marL="171450" indent="-171450">
              <a:buFont typeface="Calibri" panose="020F0502020204030204" pitchFamily="34" charset="0"/>
              <a:buChar char="₋"/>
            </a:pPr>
            <a:r>
              <a:rPr lang="nl-NL" dirty="0"/>
              <a:t>Oefening rollen &amp; verantwoordelijkheden per mijlpaal</a:t>
            </a:r>
          </a:p>
          <a:p>
            <a:pPr marL="171450" indent="-171450">
              <a:buFont typeface="Calibri" panose="020F0502020204030204" pitchFamily="34" charset="0"/>
              <a:buChar char="₋"/>
            </a:pPr>
            <a:r>
              <a:rPr lang="nl-NL" dirty="0"/>
              <a:t>Uitleg huiswerk</a:t>
            </a:r>
          </a:p>
          <a:p>
            <a:pPr marL="171450" indent="-171450">
              <a:buFont typeface="Calibri" panose="020F0502020204030204" pitchFamily="34" charset="0"/>
              <a:buChar char="₋"/>
            </a:pPr>
            <a:r>
              <a:rPr lang="nl-NL" dirty="0"/>
              <a:t>Samenvatting</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28</a:t>
            </a:fld>
            <a:endParaRPr lang="nl-NL" dirty="0"/>
          </a:p>
        </p:txBody>
      </p:sp>
    </p:spTree>
    <p:extLst>
      <p:ext uri="{BB962C8B-B14F-4D97-AF65-F5344CB8AC3E}">
        <p14:creationId xmlns:p14="http://schemas.microsoft.com/office/powerpoint/2010/main" val="19728850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U zult in uw aanvraag </a:t>
            </a:r>
            <a:r>
              <a:rPr lang="nl-NL" sz="1200" kern="1200" dirty="0">
                <a:solidFill>
                  <a:schemeClr val="tx1"/>
                </a:solidFill>
                <a:effectLst/>
                <a:latin typeface="+mn-lt"/>
                <a:ea typeface="+mn-ea"/>
                <a:cs typeface="+mn-cs"/>
              </a:rPr>
              <a:t>moeten beschrijven hoe de regio is georganiseerd en hoe de regio ervoor gaat zorgen dat het activiteitenplan op een goede wijze wordt uitgevoerd. Zie hiervoor ook het onderdeel ‘besturing’ van werkboek 4. Het VERI model kan helpen om inzichtelijk te maken wie waarvoor verantwoordelijk is, maar helpt daarnaast ook in de uitvoering om te zorgen dat iedereen aangehaakt blijft (informeren, raadplegen). </a:t>
            </a:r>
          </a:p>
          <a:p>
            <a:endParaRPr lang="nl-NL" dirty="0"/>
          </a:p>
        </p:txBody>
      </p:sp>
      <p:sp>
        <p:nvSpPr>
          <p:cNvPr id="4" name="Slide Number Placeholder 3"/>
          <p:cNvSpPr>
            <a:spLocks noGrp="1"/>
          </p:cNvSpPr>
          <p:nvPr>
            <p:ph type="sldNum" sz="quarter" idx="5"/>
          </p:nvPr>
        </p:nvSpPr>
        <p:spPr/>
        <p:txBody>
          <a:bodyPr/>
          <a:lstStyle/>
          <a:p>
            <a:fld id="{AC9E2D49-1D98-45D7-8080-3C7CADFECFDC}" type="slidenum">
              <a:rPr lang="nl-NL" smtClean="0"/>
              <a:t>29</a:t>
            </a:fld>
            <a:endParaRPr lang="nl-NL" dirty="0"/>
          </a:p>
        </p:txBody>
      </p:sp>
    </p:spTree>
    <p:extLst>
      <p:ext uri="{BB962C8B-B14F-4D97-AF65-F5344CB8AC3E}">
        <p14:creationId xmlns:p14="http://schemas.microsoft.com/office/powerpoint/2010/main" val="21152279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89109714-8218-44D7-A815-616E3012B117}"/>
              </a:ext>
            </a:extLst>
          </p:cNvPr>
          <p:cNvSpPr>
            <a:spLocks noGrp="1" noChangeArrowheads="1"/>
          </p:cNvSpPr>
          <p:nvPr>
            <p:ph type="sldNum" sz="quarter" idx="5"/>
          </p:nvPr>
        </p:nvSpPr>
        <p:spPr>
          <a:noFill/>
        </p:spPr>
        <p:txBody>
          <a:bodyPr/>
          <a:lstStyle>
            <a:lvl1pPr defTabSz="923925">
              <a:defRPr sz="1400">
                <a:solidFill>
                  <a:schemeClr val="tx1"/>
                </a:solidFill>
                <a:latin typeface="Arial" panose="020B0604020202020204" pitchFamily="34" charset="0"/>
                <a:cs typeface="Arial" panose="020B0604020202020204" pitchFamily="34" charset="0"/>
              </a:defRPr>
            </a:lvl1pPr>
            <a:lvl2pPr marL="742950" indent="-285750" defTabSz="923925">
              <a:defRPr sz="1400">
                <a:solidFill>
                  <a:schemeClr val="tx1"/>
                </a:solidFill>
                <a:latin typeface="Arial" panose="020B0604020202020204" pitchFamily="34" charset="0"/>
                <a:cs typeface="Arial" panose="020B0604020202020204" pitchFamily="34" charset="0"/>
              </a:defRPr>
            </a:lvl2pPr>
            <a:lvl3pPr marL="1143000" indent="-228600" defTabSz="923925">
              <a:defRPr sz="1400">
                <a:solidFill>
                  <a:schemeClr val="tx1"/>
                </a:solidFill>
                <a:latin typeface="Arial" panose="020B0604020202020204" pitchFamily="34" charset="0"/>
                <a:cs typeface="Arial" panose="020B0604020202020204" pitchFamily="34" charset="0"/>
              </a:defRPr>
            </a:lvl3pPr>
            <a:lvl4pPr marL="1600200" indent="-228600" defTabSz="923925">
              <a:defRPr sz="1400">
                <a:solidFill>
                  <a:schemeClr val="tx1"/>
                </a:solidFill>
                <a:latin typeface="Arial" panose="020B0604020202020204" pitchFamily="34" charset="0"/>
                <a:cs typeface="Arial" panose="020B0604020202020204" pitchFamily="34" charset="0"/>
              </a:defRPr>
            </a:lvl4pPr>
            <a:lvl5pPr marL="2057400" indent="-228600" defTabSz="923925">
              <a:defRPr sz="1400">
                <a:solidFill>
                  <a:schemeClr val="tx1"/>
                </a:solidFill>
                <a:latin typeface="Arial" panose="020B0604020202020204" pitchFamily="34" charset="0"/>
                <a:cs typeface="Arial" panose="020B0604020202020204" pitchFamily="34" charset="0"/>
              </a:defRPr>
            </a:lvl5pPr>
            <a:lvl6pPr marL="25146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defTabSz="923925"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fld id="{63B400A7-9256-4F3A-8836-E1BCFCB9333C}" type="slidenum">
              <a:rPr lang="nl-NL" altLang="nl-NL" sz="900" smtClean="0"/>
              <a:pPr/>
              <a:t>30</a:t>
            </a:fld>
            <a:endParaRPr lang="nl-NL" altLang="nl-NL" sz="900" dirty="0"/>
          </a:p>
        </p:txBody>
      </p:sp>
      <p:sp>
        <p:nvSpPr>
          <p:cNvPr id="31747" name="Rectangle 2">
            <a:extLst>
              <a:ext uri="{FF2B5EF4-FFF2-40B4-BE49-F238E27FC236}">
                <a16:creationId xmlns:a16="http://schemas.microsoft.com/office/drawing/2014/main" id="{9AFE4416-BC90-49F9-BBC8-50BFA69F1658}"/>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415742AA-30FB-43F7-8EA7-DA6FC351BB48}"/>
              </a:ext>
            </a:extLst>
          </p:cNvPr>
          <p:cNvSpPr>
            <a:spLocks noGrp="1" noChangeArrowheads="1"/>
          </p:cNvSpPr>
          <p:nvPr>
            <p:ph type="body" idx="1"/>
          </p:nvPr>
        </p:nvSpPr>
        <p:spPr>
          <a:noFill/>
        </p:spPr>
        <p:txBody>
          <a:bodyPr/>
          <a:lstStyle/>
          <a:p>
            <a:r>
              <a:rPr lang="nl-NL" altLang="nl-NL" dirty="0"/>
              <a:t>Toelichting: Voeg, als aanvulling op de oefening van slide 24 ‘ideeën vertalen naar mijlpalen en tijd’ vervolgens toe wie bij welke mijlpaal betrokken is en wat zijn of haar verantwoordelijkheid is (VERI). Ga hierover met elkaar in gesprek. </a:t>
            </a:r>
            <a:br>
              <a:rPr lang="nl-NL" altLang="nl-NL" dirty="0"/>
            </a:br>
            <a:r>
              <a:rPr lang="nl-NL" altLang="nl-NL" dirty="0"/>
              <a:t>Dit is een oefening om via een versimpelde manier van de werkelijkheid een gevoel te krijgen bij de verschillende rollen en verantwoordelijkheden. In de volgende workshop zullen we dieper in gaan op besturing.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Suggestie is om hier tijdens een werksessie huiswerk van te maken.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i="0" kern="1200" dirty="0">
                <a:solidFill>
                  <a:schemeClr val="tx1"/>
                </a:solidFill>
                <a:effectLst/>
                <a:latin typeface="+mn-lt"/>
                <a:ea typeface="+mn-ea"/>
                <a:cs typeface="+mn-cs"/>
              </a:rPr>
              <a:t>Er hoeft niet tot op de datum, dag en leerling aangegeven te worden wat er gedaan gaat worden, maar alleen een omschrijving als ‘leerlingen van de basisschool interesseren voor techniek’ is te vaag, evenals ‘het inrichten van een doorlopende leerlijnen die in 2021 klaar is’. </a:t>
            </a:r>
            <a:r>
              <a:rPr lang="nl-NL" dirty="0"/>
              <a:t>Zorg ervoor dat de activiteiten die u bedenkt een</a:t>
            </a:r>
            <a:r>
              <a:rPr lang="nl-NL" sz="1200" kern="1200" dirty="0">
                <a:solidFill>
                  <a:schemeClr val="tx1"/>
                </a:solidFill>
                <a:effectLst/>
                <a:latin typeface="+mn-lt"/>
                <a:ea typeface="+mn-ea"/>
                <a:cs typeface="+mn-cs"/>
              </a:rPr>
              <a:t> logische relatie hebben met de mijlpalen. De mijlpalen sluiten vervolgens aan op de doelstelling(en).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Het is belangrijk dat partijen concreet met elkaar bespreken wat zij bereid zijn aan tijd, geld en kennis in het partnerschap te stoppen. Beloven kan immers iedereen, om echt impact te hebben moet de samenwerking concreet gemaakt worden. Meer lezen hierover of zelf aan de slag? Zie de samenwerkingstool op de website van STO: https://www.sterktechniekonderwijs.nl/tools/samenwerking </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Legenda:</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 = Project n.a.v. mijlpalenplan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Paarse stip = Mijlpaal</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Lijntjes tussen paarse stippen = Afhankelijkheden. Afhankelijkheden tussen mijlpalen worden zichtbaar doordat er pas aan een volgende mijlpaal begonnen kan worden als eerdere mijlpalen met al hun activiteiten gereed zijn.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31</a:t>
            </a:fld>
            <a:endParaRPr lang="nl-NL" dirty="0"/>
          </a:p>
        </p:txBody>
      </p:sp>
    </p:spTree>
    <p:extLst>
      <p:ext uri="{BB962C8B-B14F-4D97-AF65-F5344CB8AC3E}">
        <p14:creationId xmlns:p14="http://schemas.microsoft.com/office/powerpoint/2010/main" val="3282047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Calibri" panose="020F0502020204030204" pitchFamily="34" charset="0"/>
              <a:buNone/>
            </a:pPr>
            <a:r>
              <a:rPr lang="nl-NL" dirty="0"/>
              <a:t>Terugblik op vorige werksessies.</a:t>
            </a:r>
          </a:p>
          <a:p>
            <a:pPr marL="0" indent="0">
              <a:buFont typeface="Calibri" panose="020F0502020204030204" pitchFamily="34" charset="0"/>
              <a:buNone/>
            </a:pP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3</a:t>
            </a:fld>
            <a:endParaRPr lang="nl-NL" dirty="0"/>
          </a:p>
        </p:txBody>
      </p:sp>
    </p:spTree>
    <p:extLst>
      <p:ext uri="{BB962C8B-B14F-4D97-AF65-F5344CB8AC3E}">
        <p14:creationId xmlns:p14="http://schemas.microsoft.com/office/powerpoint/2010/main" val="5620290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i="1" kern="1200" dirty="0">
                <a:solidFill>
                  <a:schemeClr val="tx1"/>
                </a:solidFill>
                <a:effectLst/>
                <a:latin typeface="+mn-lt"/>
                <a:ea typeface="+mn-ea"/>
                <a:cs typeface="+mn-cs"/>
              </a:rPr>
              <a:t>Dit werkboek is tot stand gekomen aan de hand van de workshops door IBM i.s.m. het ondersteuningsteam Sterk Techniekonderwijs en bewerkt door het ondersteuningteam Sterk Techniekonderwijs.</a:t>
            </a:r>
            <a:endParaRPr lang="nl-NL" dirty="0"/>
          </a:p>
        </p:txBody>
      </p:sp>
      <p:sp>
        <p:nvSpPr>
          <p:cNvPr id="4" name="Tijdelijke aanduiding voor dianumm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AC9E2D49-1D98-45D7-8080-3C7CADFECFDC}"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33</a:t>
            </a:fld>
            <a:endParaRPr kumimoji="0" lang="nl-NL"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277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Hier zet u als herhaling de ‘omgevormde’ overtuigingen uit werkboek 1) onderdeel: innovatief denken. De ingevulde post-it’s zoals deze er nu staan zijn voorbeelden. Indien u werkboek 1 heeft uitgevoerd, is het raadzaam om hier uw eigen post-its weer te geven. </a:t>
            </a:r>
          </a:p>
        </p:txBody>
      </p:sp>
      <p:sp>
        <p:nvSpPr>
          <p:cNvPr id="4" name="Slide Number Placeholder 3"/>
          <p:cNvSpPr>
            <a:spLocks noGrp="1"/>
          </p:cNvSpPr>
          <p:nvPr>
            <p:ph type="sldNum" sz="quarter" idx="5"/>
          </p:nvPr>
        </p:nvSpPr>
        <p:spPr/>
        <p:txBody>
          <a:bodyPr/>
          <a:lstStyle/>
          <a:p>
            <a:fld id="{AC9E2D49-1D98-45D7-8080-3C7CADFECFDC}" type="slidenum">
              <a:rPr lang="nl-NL" smtClean="0"/>
              <a:t>4</a:t>
            </a:fld>
            <a:endParaRPr lang="nl-NL" dirty="0"/>
          </a:p>
        </p:txBody>
      </p:sp>
    </p:spTree>
    <p:extLst>
      <p:ext uri="{BB962C8B-B14F-4D97-AF65-F5344CB8AC3E}">
        <p14:creationId xmlns:p14="http://schemas.microsoft.com/office/powerpoint/2010/main" val="1490836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zou u de uitkomsten van een creatieve brainstorm kunnen plaatsen die u eerder in het proces al heeft gehad met de betrokkenen. Op deze slide ziet u de uitkomsten van het pilotprogramma, waar d.m.v. Design Thinking </a:t>
            </a:r>
            <a:r>
              <a:rPr lang="nl-NL" sz="1200" kern="1200" dirty="0">
                <a:solidFill>
                  <a:schemeClr val="tx1"/>
                </a:solidFill>
                <a:effectLst/>
                <a:latin typeface="+mn-lt"/>
                <a:ea typeface="+mn-ea"/>
                <a:cs typeface="+mn-cs"/>
              </a:rPr>
              <a:t>ideeën</a:t>
            </a:r>
            <a:r>
              <a:rPr lang="nl-NL" dirty="0"/>
              <a:t> verzameld werden. Zelf aan de slag met deze werkvorm? Zie de Design Thinking Toolbox. </a:t>
            </a:r>
          </a:p>
          <a:p>
            <a:endParaRPr lang="nl-NL" dirty="0"/>
          </a:p>
          <a:p>
            <a:r>
              <a:rPr lang="nl-NL" dirty="0"/>
              <a:t>Tip: </a:t>
            </a:r>
            <a:r>
              <a:rPr lang="nl-NL" sz="1200" kern="1200" dirty="0">
                <a:solidFill>
                  <a:schemeClr val="tx1"/>
                </a:solidFill>
                <a:effectLst/>
                <a:latin typeface="+mn-lt"/>
                <a:ea typeface="+mn-ea"/>
                <a:cs typeface="+mn-cs"/>
              </a:rPr>
              <a:t>Het is verstandig om na een creatieve brainstorm alle ideeën te filteren en de beste oplossingen uit te kiezen. Dit kunnen er nog steeds heel veel zijn. Hoe maakt u hieruit een keuze? Een tool die kan helpen om ideeën te selecteren is de ‘Impact- en haalbaarheidsgrafiek’. Hiermee bepaalt u welke activiteiten een plek krijgen in het plan en op welke termijn. U sc</a:t>
            </a:r>
            <a:r>
              <a:rPr lang="nl-NL" dirty="0"/>
              <a:t>oort de ideeën die bedacht zijn op impact en haalbaarheid. Zie hiervoor ook de Design Thinking Toolbox.</a:t>
            </a:r>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5</a:t>
            </a:fld>
            <a:endParaRPr lang="nl-NL" dirty="0"/>
          </a:p>
        </p:txBody>
      </p:sp>
    </p:spTree>
    <p:extLst>
      <p:ext uri="{BB962C8B-B14F-4D97-AF65-F5344CB8AC3E}">
        <p14:creationId xmlns:p14="http://schemas.microsoft.com/office/powerpoint/2010/main" val="260198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Hier kunt u de deelnemers van de werksessie meenemen in de stappen die al genomen zijn en welke nog gemaakt moeten worden. </a:t>
            </a:r>
            <a:r>
              <a:rPr lang="nl-NL" sz="1200" kern="1200" dirty="0">
                <a:solidFill>
                  <a:schemeClr val="tx1"/>
                </a:solidFill>
                <a:effectLst/>
                <a:latin typeface="+mn-lt"/>
                <a:ea typeface="+mn-ea"/>
                <a:cs typeface="+mn-cs"/>
              </a:rPr>
              <a:t>Het is belangrijk dat mensen weten wat er gaat komen en in welke fase ze zich bevinden. Als de voortgang er goed inzit, u periodiek evalueert en men ziet dat het iets oplevert, dan geeft dat energie. Dat is de basis voor continue ontwikkeling van de samenwerking in het partnerschap. </a:t>
            </a:r>
            <a:endParaRPr lang="nl-NL" i="1" dirty="0"/>
          </a:p>
          <a:p>
            <a:endParaRPr lang="nl-NL" dirty="0"/>
          </a:p>
        </p:txBody>
      </p:sp>
      <p:sp>
        <p:nvSpPr>
          <p:cNvPr id="4" name="Slide Number Placeholder 3"/>
          <p:cNvSpPr>
            <a:spLocks noGrp="1"/>
          </p:cNvSpPr>
          <p:nvPr>
            <p:ph type="sldNum" sz="quarter" idx="5"/>
          </p:nvPr>
        </p:nvSpPr>
        <p:spPr/>
        <p:txBody>
          <a:bodyPr/>
          <a:lstStyle/>
          <a:p>
            <a:fld id="{AC9E2D49-1D98-45D7-8080-3C7CADFECFDC}" type="slidenum">
              <a:rPr lang="nl-NL" smtClean="0"/>
              <a:t>6</a:t>
            </a:fld>
            <a:endParaRPr lang="nl-NL" dirty="0"/>
          </a:p>
        </p:txBody>
      </p:sp>
    </p:spTree>
    <p:extLst>
      <p:ext uri="{BB962C8B-B14F-4D97-AF65-F5344CB8AC3E}">
        <p14:creationId xmlns:p14="http://schemas.microsoft.com/office/powerpoint/2010/main" val="355356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Calibri" panose="020F0502020204030204" pitchFamily="34" charset="0"/>
              <a:buNone/>
            </a:pPr>
            <a:r>
              <a:rPr lang="nl-NL" dirty="0"/>
              <a:t>Uitleg van de methode die gebruikt zal worden in werkboek 2 en 3. Deze methode is met name gekozen om een logisch overzicht te krijgen van de aanvraag.</a:t>
            </a:r>
          </a:p>
          <a:p>
            <a:pPr marL="171450" indent="-171450">
              <a:buFont typeface="Calibri" panose="020F0502020204030204" pitchFamily="34" charset="0"/>
              <a:buChar char="₋"/>
            </a:pPr>
            <a:r>
              <a:rPr lang="nl-NL" dirty="0"/>
              <a:t>Doelstelling Plan on page </a:t>
            </a:r>
          </a:p>
          <a:p>
            <a:pPr marL="171450" indent="-171450">
              <a:buFont typeface="Calibri" panose="020F0502020204030204" pitchFamily="34" charset="0"/>
              <a:buChar char="₋"/>
            </a:pPr>
            <a:r>
              <a:rPr lang="nl-NL" dirty="0"/>
              <a:t>Onderdelen van plan on a page toegepast op de subsidie aanvraag van STO</a:t>
            </a:r>
          </a:p>
          <a:p>
            <a:pPr marL="171450" indent="-171450">
              <a:buFont typeface="Calibri" panose="020F0502020204030204" pitchFamily="34" charset="0"/>
              <a:buChar char="₋"/>
            </a:pPr>
            <a:r>
              <a:rPr lang="nl-NL" dirty="0"/>
              <a:t>Tijdlijn</a:t>
            </a:r>
          </a:p>
          <a:p>
            <a:pPr marL="171450" indent="-171450">
              <a:buFontTx/>
              <a:buChar char="-"/>
            </a:pPr>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7</a:t>
            </a:fld>
            <a:endParaRPr lang="nl-NL" dirty="0"/>
          </a:p>
        </p:txBody>
      </p:sp>
    </p:spTree>
    <p:extLst>
      <p:ext uri="{BB962C8B-B14F-4D97-AF65-F5344CB8AC3E}">
        <p14:creationId xmlns:p14="http://schemas.microsoft.com/office/powerpoint/2010/main" val="3905323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Doelstelling Plan on page </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8</a:t>
            </a:fld>
            <a:endParaRPr lang="nl-NL" dirty="0"/>
          </a:p>
        </p:txBody>
      </p:sp>
    </p:spTree>
    <p:extLst>
      <p:ext uri="{BB962C8B-B14F-4D97-AF65-F5344CB8AC3E}">
        <p14:creationId xmlns:p14="http://schemas.microsoft.com/office/powerpoint/2010/main" val="834779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WB=werkboek</a:t>
            </a: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Onderdelen van ‘Plan on a Page’ toegepast op de subsidieaanvraag van Sterk Techniekonderwijs</a:t>
            </a:r>
          </a:p>
          <a:p>
            <a:endParaRPr lang="nl-NL" dirty="0"/>
          </a:p>
        </p:txBody>
      </p:sp>
      <p:sp>
        <p:nvSpPr>
          <p:cNvPr id="4" name="Tijdelijke aanduiding voor dianummer 3"/>
          <p:cNvSpPr>
            <a:spLocks noGrp="1"/>
          </p:cNvSpPr>
          <p:nvPr>
            <p:ph type="sldNum" sz="quarter" idx="5"/>
          </p:nvPr>
        </p:nvSpPr>
        <p:spPr/>
        <p:txBody>
          <a:bodyPr/>
          <a:lstStyle/>
          <a:p>
            <a:fld id="{AC9E2D49-1D98-45D7-8080-3C7CADFECFDC}" type="slidenum">
              <a:rPr lang="nl-NL" smtClean="0"/>
              <a:t>9</a:t>
            </a:fld>
            <a:endParaRPr lang="nl-NL" dirty="0"/>
          </a:p>
        </p:txBody>
      </p:sp>
    </p:spTree>
    <p:extLst>
      <p:ext uri="{BB962C8B-B14F-4D97-AF65-F5344CB8AC3E}">
        <p14:creationId xmlns:p14="http://schemas.microsoft.com/office/powerpoint/2010/main" val="36503269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5238A-8909-46E2-A44F-A2F830181C68}"/>
              </a:ext>
            </a:extLst>
          </p:cNvPr>
          <p:cNvPicPr>
            <a:picLocks noChangeAspect="1"/>
          </p:cNvPicPr>
          <p:nvPr userDrawn="1"/>
        </p:nvPicPr>
        <p:blipFill>
          <a:blip r:embed="rId2"/>
          <a:stretch>
            <a:fillRect/>
          </a:stretch>
        </p:blipFill>
        <p:spPr>
          <a:xfrm>
            <a:off x="0" y="0"/>
            <a:ext cx="9130474" cy="5143500"/>
          </a:xfrm>
          <a:prstGeom prst="rect">
            <a:avLst/>
          </a:prstGeom>
        </p:spPr>
      </p:pic>
    </p:spTree>
    <p:extLst>
      <p:ext uri="{BB962C8B-B14F-4D97-AF65-F5344CB8AC3E}">
        <p14:creationId xmlns:p14="http://schemas.microsoft.com/office/powerpoint/2010/main" val="2763563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E3E5E75-F1E3-40AF-AD04-88E94AF0E4AF}"/>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7" name="Content Placeholder 2">
            <a:extLst>
              <a:ext uri="{FF2B5EF4-FFF2-40B4-BE49-F238E27FC236}">
                <a16:creationId xmlns:a16="http://schemas.microsoft.com/office/drawing/2014/main" id="{95B7A4BB-A150-4B23-97D7-2F9FEEFB9222}"/>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ubtitle 2">
            <a:extLst>
              <a:ext uri="{FF2B5EF4-FFF2-40B4-BE49-F238E27FC236}">
                <a16:creationId xmlns:a16="http://schemas.microsoft.com/office/drawing/2014/main" id="{3139F573-BBC3-4105-B829-30D62C832FE8}"/>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10" name="Slide Number Placeholder 4">
            <a:extLst>
              <a:ext uri="{FF2B5EF4-FFF2-40B4-BE49-F238E27FC236}">
                <a16:creationId xmlns:a16="http://schemas.microsoft.com/office/drawing/2014/main" id="{E0A58248-4750-4A7C-9EC1-19AA2061E350}"/>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67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el en content">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798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A5238A-8909-46E2-A44F-A2F830181C68}"/>
              </a:ext>
            </a:extLst>
          </p:cNvPr>
          <p:cNvPicPr>
            <a:picLocks noChangeAspect="1"/>
          </p:cNvPicPr>
          <p:nvPr userDrawn="1"/>
        </p:nvPicPr>
        <p:blipFill>
          <a:blip r:embed="rId2"/>
          <a:stretch>
            <a:fillRect/>
          </a:stretch>
        </p:blipFill>
        <p:spPr>
          <a:xfrm>
            <a:off x="0" y="0"/>
            <a:ext cx="9130474" cy="5143500"/>
          </a:xfrm>
          <a:prstGeom prst="rect">
            <a:avLst/>
          </a:prstGeom>
        </p:spPr>
      </p:pic>
    </p:spTree>
    <p:extLst>
      <p:ext uri="{BB962C8B-B14F-4D97-AF65-F5344CB8AC3E}">
        <p14:creationId xmlns:p14="http://schemas.microsoft.com/office/powerpoint/2010/main" val="331435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D3C0C-0129-4D30-856C-1351E3038E51}"/>
              </a:ext>
            </a:extLst>
          </p:cNvPr>
          <p:cNvPicPr>
            <a:picLocks noChangeAspect="1"/>
          </p:cNvPicPr>
          <p:nvPr userDrawn="1"/>
        </p:nvPicPr>
        <p:blipFill>
          <a:blip r:embed="rId2"/>
          <a:stretch>
            <a:fillRect/>
          </a:stretch>
        </p:blipFill>
        <p:spPr>
          <a:xfrm>
            <a:off x="0" y="0"/>
            <a:ext cx="9241307" cy="5143500"/>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33980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7D0D4-97D3-4A9B-9958-92A41727B4FE}"/>
              </a:ext>
            </a:extLst>
          </p:cNvPr>
          <p:cNvPicPr>
            <a:picLocks noChangeAspect="1"/>
          </p:cNvPicPr>
          <p:nvPr userDrawn="1"/>
        </p:nvPicPr>
        <p:blipFill>
          <a:blip r:embed="rId2"/>
          <a:stretch>
            <a:fillRect/>
          </a:stretch>
        </p:blipFill>
        <p:spPr>
          <a:xfrm>
            <a:off x="0" y="-24242"/>
            <a:ext cx="9173507" cy="5167742"/>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2076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13E0BF-9988-4E9D-8C65-7DBC34D53066}"/>
              </a:ext>
            </a:extLst>
          </p:cNvPr>
          <p:cNvPicPr>
            <a:picLocks noChangeAspect="1"/>
          </p:cNvPicPr>
          <p:nvPr userDrawn="1"/>
        </p:nvPicPr>
        <p:blipFill>
          <a:blip r:embed="rId2"/>
          <a:stretch>
            <a:fillRect/>
          </a:stretch>
        </p:blipFill>
        <p:spPr>
          <a:xfrm>
            <a:off x="8522574" y="4481619"/>
            <a:ext cx="611983" cy="660553"/>
          </a:xfrm>
          <a:prstGeom prst="rect">
            <a:avLst/>
          </a:prstGeom>
        </p:spPr>
      </p:pic>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437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el en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0C858D-A268-4947-B33E-7BD171678131}"/>
              </a:ext>
            </a:extLst>
          </p:cNvPr>
          <p:cNvPicPr>
            <a:picLocks noChangeAspect="1"/>
          </p:cNvPicPr>
          <p:nvPr userDrawn="1"/>
        </p:nvPicPr>
        <p:blipFill>
          <a:blip r:embed="rId2"/>
          <a:stretch>
            <a:fillRect/>
          </a:stretch>
        </p:blipFill>
        <p:spPr>
          <a:xfrm>
            <a:off x="-396" y="81327"/>
            <a:ext cx="9144396" cy="5151343"/>
          </a:xfrm>
          <a:prstGeom prst="rect">
            <a:avLst/>
          </a:prstGeom>
        </p:spPr>
      </p:pic>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162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C667D08-A90B-4178-BC94-0EC3732E8BCA}"/>
              </a:ext>
            </a:extLst>
          </p:cNvPr>
          <p:cNvPicPr>
            <a:picLocks noChangeAspect="1"/>
          </p:cNvPicPr>
          <p:nvPr userDrawn="1"/>
        </p:nvPicPr>
        <p:blipFill>
          <a:blip r:embed="rId2"/>
          <a:stretch>
            <a:fillRect/>
          </a:stretch>
        </p:blipFill>
        <p:spPr>
          <a:xfrm>
            <a:off x="0" y="0"/>
            <a:ext cx="9144000" cy="5151120"/>
          </a:xfrm>
          <a:prstGeom prst="rect">
            <a:avLst/>
          </a:prstGeom>
        </p:spPr>
      </p:pic>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7284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ED3C0C-0129-4D30-856C-1351E3038E51}"/>
              </a:ext>
            </a:extLst>
          </p:cNvPr>
          <p:cNvPicPr>
            <a:picLocks noChangeAspect="1"/>
          </p:cNvPicPr>
          <p:nvPr userDrawn="1"/>
        </p:nvPicPr>
        <p:blipFill>
          <a:blip r:embed="rId2"/>
          <a:stretch>
            <a:fillRect/>
          </a:stretch>
        </p:blipFill>
        <p:spPr>
          <a:xfrm>
            <a:off x="0" y="0"/>
            <a:ext cx="9241307" cy="5143500"/>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350620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17D0D4-97D3-4A9B-9958-92A41727B4FE}"/>
              </a:ext>
            </a:extLst>
          </p:cNvPr>
          <p:cNvPicPr>
            <a:picLocks noChangeAspect="1"/>
          </p:cNvPicPr>
          <p:nvPr userDrawn="1"/>
        </p:nvPicPr>
        <p:blipFill>
          <a:blip r:embed="rId2"/>
          <a:stretch>
            <a:fillRect/>
          </a:stretch>
        </p:blipFill>
        <p:spPr>
          <a:xfrm>
            <a:off x="0" y="-24242"/>
            <a:ext cx="9173507" cy="5167742"/>
          </a:xfrm>
          <a:prstGeom prst="rect">
            <a:avLst/>
          </a:prstGeom>
        </p:spPr>
      </p:pic>
      <p:sp>
        <p:nvSpPr>
          <p:cNvPr id="2" name="Title 1">
            <a:extLst>
              <a:ext uri="{FF2B5EF4-FFF2-40B4-BE49-F238E27FC236}">
                <a16:creationId xmlns:a16="http://schemas.microsoft.com/office/drawing/2014/main" id="{EFD93A7E-71FF-4195-99E6-35642A181D8D}"/>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872DE333-A043-45E1-9C4F-02D9FFCC91D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0348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309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12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en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9D40571-87B1-4498-9D8D-BBA96BE9ADD3}"/>
              </a:ext>
            </a:extLst>
          </p:cNvPr>
          <p:cNvSpPr>
            <a:spLocks noGrp="1"/>
          </p:cNvSpPr>
          <p:nvPr>
            <p:ph type="title" hasCustomPrompt="1"/>
          </p:nvPr>
        </p:nvSpPr>
        <p:spPr>
          <a:xfrm>
            <a:off x="628650" y="273845"/>
            <a:ext cx="7886700" cy="549129"/>
          </a:xfrm>
        </p:spPr>
        <p:txBody>
          <a:bodyPr/>
          <a:lstStyle>
            <a:lvl1pPr>
              <a:defRPr b="1" i="0">
                <a:latin typeface="Basic Sans Bold" pitchFamily="2" charset="77"/>
                <a:ea typeface="Basic Sans Bold" pitchFamily="2" charset="77"/>
                <a:cs typeface="Basic Sans Bold" pitchFamily="2" charset="77"/>
              </a:defRPr>
            </a:lvl1pPr>
          </a:lstStyle>
          <a:p>
            <a:r>
              <a:rPr lang="en-US" dirty="0" err="1"/>
              <a:t>Titel</a:t>
            </a:r>
            <a:endParaRPr lang="en-US" dirty="0"/>
          </a:p>
        </p:txBody>
      </p:sp>
      <p:sp>
        <p:nvSpPr>
          <p:cNvPr id="5" name="Content Placeholder 2">
            <a:extLst>
              <a:ext uri="{FF2B5EF4-FFF2-40B4-BE49-F238E27FC236}">
                <a16:creationId xmlns:a16="http://schemas.microsoft.com/office/drawing/2014/main" id="{9243E752-6A14-4345-81B8-61F6D4C08D0A}"/>
              </a:ext>
            </a:extLst>
          </p:cNvPr>
          <p:cNvSpPr>
            <a:spLocks noGrp="1"/>
          </p:cNvSpPr>
          <p:nvPr>
            <p:ph idx="1"/>
          </p:nvPr>
        </p:nvSpPr>
        <p:spPr>
          <a:xfrm>
            <a:off x="628650" y="1369219"/>
            <a:ext cx="7886700" cy="3108068"/>
          </a:xfrm>
        </p:spPr>
        <p:txBody>
          <a:bodyPr/>
          <a:lstStyle>
            <a:lvl1pPr>
              <a:buClr>
                <a:srgbClr val="0082C9"/>
              </a:buClr>
              <a:defRPr sz="1800" b="0" i="0">
                <a:latin typeface="Basic Sans" pitchFamily="2" charset="77"/>
                <a:ea typeface="Open Sans Light" charset="0"/>
                <a:cs typeface="Open Sans Light" charset="0"/>
              </a:defRPr>
            </a:lvl1pPr>
            <a:lvl2pPr>
              <a:buClr>
                <a:srgbClr val="0082C9"/>
              </a:buClr>
              <a:defRPr b="0" i="0">
                <a:latin typeface="Basic Sans" pitchFamily="2" charset="77"/>
                <a:ea typeface="Open Sans Light" charset="0"/>
                <a:cs typeface="Open Sans Light" charset="0"/>
              </a:defRPr>
            </a:lvl2pPr>
            <a:lvl3pPr>
              <a:buClr>
                <a:srgbClr val="0082C9"/>
              </a:buClr>
              <a:defRPr b="0" i="0">
                <a:latin typeface="Basic Sans" pitchFamily="2" charset="77"/>
                <a:ea typeface="Open Sans Light" charset="0"/>
                <a:cs typeface="Open Sans Light" charset="0"/>
              </a:defRPr>
            </a:lvl3pPr>
            <a:lvl4pPr>
              <a:buClr>
                <a:srgbClr val="0082C9"/>
              </a:buClr>
              <a:defRPr b="0" i="0">
                <a:latin typeface="Basic Sans" pitchFamily="2" charset="77"/>
                <a:ea typeface="Open Sans Light" charset="0"/>
                <a:cs typeface="Open Sans Light" charset="0"/>
              </a:defRPr>
            </a:lvl4pPr>
            <a:lvl5pPr>
              <a:buClr>
                <a:srgbClr val="0082C9"/>
              </a:buClr>
              <a:defRPr b="0" i="0">
                <a:latin typeface="Basic Sans" pitchFamily="2" charset="77"/>
                <a:ea typeface="Open Sans Light" charset="0"/>
                <a:cs typeface="Open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ubtitle 2">
            <a:extLst>
              <a:ext uri="{FF2B5EF4-FFF2-40B4-BE49-F238E27FC236}">
                <a16:creationId xmlns:a16="http://schemas.microsoft.com/office/drawing/2014/main" id="{52B5967C-4B40-4BD7-A916-4402AE46802B}"/>
              </a:ext>
            </a:extLst>
          </p:cNvPr>
          <p:cNvSpPr>
            <a:spLocks noGrp="1"/>
          </p:cNvSpPr>
          <p:nvPr>
            <p:ph type="subTitle" idx="13" hasCustomPrompt="1"/>
          </p:nvPr>
        </p:nvSpPr>
        <p:spPr>
          <a:xfrm>
            <a:off x="628650" y="822975"/>
            <a:ext cx="7886700" cy="285172"/>
          </a:xfrm>
        </p:spPr>
        <p:txBody>
          <a:bodyPr>
            <a:noAutofit/>
          </a:bodyPr>
          <a:lstStyle>
            <a:lvl1pPr marL="0" indent="0" algn="l">
              <a:buNone/>
              <a:defRPr sz="1950" b="0" i="0">
                <a:latin typeface="Basic Sans" pitchFamily="2" charset="77"/>
                <a:ea typeface="Open Sans Light" charset="0"/>
                <a:cs typeface="Open Sans Light"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err="1"/>
              <a:t>Subtitel</a:t>
            </a:r>
            <a:endParaRPr lang="en-US" dirty="0"/>
          </a:p>
        </p:txBody>
      </p:sp>
      <p:sp>
        <p:nvSpPr>
          <p:cNvPr id="8" name="Slide Number Placeholder 4">
            <a:extLst>
              <a:ext uri="{FF2B5EF4-FFF2-40B4-BE49-F238E27FC236}">
                <a16:creationId xmlns:a16="http://schemas.microsoft.com/office/drawing/2014/main" id="{A4EDCF2B-07E2-45F4-B989-7EF9527EE91B}"/>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55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EBA1C9C-5053-45AE-97A5-5D410B96750C}"/>
              </a:ext>
            </a:extLst>
          </p:cNvPr>
          <p:cNvSpPr>
            <a:spLocks noGrp="1"/>
          </p:cNvSpPr>
          <p:nvPr>
            <p:ph type="sldNum" sz="quarter" idx="12"/>
          </p:nvPr>
        </p:nvSpPr>
        <p:spPr>
          <a:xfrm>
            <a:off x="112007" y="4669428"/>
            <a:ext cx="465229" cy="382719"/>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49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nl-NL"/>
              <a:t>Titelstijl van model bewerken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endParaRPr lang="nl-NL" dirty="0"/>
          </a:p>
        </p:txBody>
      </p:sp>
      <p:sp>
        <p:nvSpPr>
          <p:cNvPr id="5" name="Footer Placeholder 4"/>
          <p:cNvSpPr>
            <a:spLocks noGrp="1"/>
          </p:cNvSpPr>
          <p:nvPr>
            <p:ph type="ftr" sz="quarter" idx="11"/>
          </p:nvPr>
        </p:nvSpPr>
        <p:spPr/>
        <p:txBody>
          <a:bodyPr/>
          <a:lstStyle/>
          <a:p>
            <a:endParaRPr lang="nl-NL" dirty="0"/>
          </a:p>
        </p:txBody>
      </p:sp>
      <p:sp>
        <p:nvSpPr>
          <p:cNvPr id="6" name="Slide Number Placeholder 5"/>
          <p:cNvSpPr>
            <a:spLocks noGrp="1"/>
          </p:cNvSpPr>
          <p:nvPr>
            <p:ph type="sldNum" sz="quarter" idx="12"/>
          </p:nvPr>
        </p:nvSpPr>
        <p:spPr/>
        <p:txBody>
          <a:bodyPr/>
          <a:lstStyle/>
          <a:p>
            <a:fld id="{BB838A42-CDA7-B643-9F16-30956B2CD95E}" type="slidenum">
              <a:rPr lang="nl-NL" smtClean="0"/>
              <a:t>‹nr.›</a:t>
            </a:fld>
            <a:endParaRPr lang="nl-NL" dirty="0"/>
          </a:p>
        </p:txBody>
      </p:sp>
    </p:spTree>
    <p:extLst>
      <p:ext uri="{BB962C8B-B14F-4D97-AF65-F5344CB8AC3E}">
        <p14:creationId xmlns:p14="http://schemas.microsoft.com/office/powerpoint/2010/main" val="2314759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a:extLst>
              <a:ext uri="{FF2B5EF4-FFF2-40B4-BE49-F238E27FC236}">
                <a16:creationId xmlns:a16="http://schemas.microsoft.com/office/drawing/2014/main" id="{428BCF99-CCC1-444E-8953-D7417C337A93}"/>
              </a:ext>
            </a:extLst>
          </p:cNvPr>
          <p:cNvSpPr>
            <a:spLocks noGrp="1" noChangeArrowheads="1"/>
          </p:cNvSpPr>
          <p:nvPr>
            <p:ph type="ftr" sz="quarter" idx="10"/>
          </p:nvPr>
        </p:nvSpPr>
        <p:spPr>
          <a:ln/>
        </p:spPr>
        <p:txBody>
          <a:bodyPr/>
          <a:lstStyle>
            <a:lvl1pPr>
              <a:defRPr/>
            </a:lvl1pPr>
          </a:lstStyle>
          <a:p>
            <a:pPr>
              <a:defRPr/>
            </a:pPr>
            <a:endParaRPr lang="en-US" altLang="en-US" dirty="0"/>
          </a:p>
        </p:txBody>
      </p:sp>
      <p:sp>
        <p:nvSpPr>
          <p:cNvPr id="4" name="Rectangle 7">
            <a:extLst>
              <a:ext uri="{FF2B5EF4-FFF2-40B4-BE49-F238E27FC236}">
                <a16:creationId xmlns:a16="http://schemas.microsoft.com/office/drawing/2014/main" id="{DEF61EB0-E098-4815-8890-96F4473C0710}"/>
              </a:ext>
            </a:extLst>
          </p:cNvPr>
          <p:cNvSpPr>
            <a:spLocks noGrp="1" noChangeArrowheads="1"/>
          </p:cNvSpPr>
          <p:nvPr>
            <p:ph type="sldNum" sz="quarter" idx="11"/>
          </p:nvPr>
        </p:nvSpPr>
        <p:spPr>
          <a:ln/>
        </p:spPr>
        <p:txBody>
          <a:bodyPr/>
          <a:lstStyle>
            <a:lvl1pPr>
              <a:defRPr/>
            </a:lvl1pPr>
          </a:lstStyle>
          <a:p>
            <a:pPr>
              <a:defRPr/>
            </a:pPr>
            <a:fld id="{5218F216-05FF-432C-9E41-80D240442A18}" type="slidenum">
              <a:rPr lang="en-GB" altLang="en-US"/>
              <a:pPr>
                <a:defRPr/>
              </a:pPr>
              <a:t>‹nr.›</a:t>
            </a:fld>
            <a:endParaRPr lang="en-GB" altLang="en-US" dirty="0"/>
          </a:p>
        </p:txBody>
      </p:sp>
    </p:spTree>
    <p:extLst>
      <p:ext uri="{BB962C8B-B14F-4D97-AF65-F5344CB8AC3E}">
        <p14:creationId xmlns:p14="http://schemas.microsoft.com/office/powerpoint/2010/main" val="85557904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016CC-CDE1-4E7A-8C66-2DC0D91F7EE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389101-0BC9-4EBC-81E9-44C1089D245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8A03044-2323-4513-9B7B-6C2FCF8220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342D90-89B6-418B-B45F-84B5F1D09AB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89D912-EE4C-4E7D-B74F-D92513CD2AF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781A8B8-1CF1-4A7A-AE00-748DA27AEAB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215779"/>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4" r:id="rId4"/>
    <p:sldLayoutId id="2147483735" r:id="rId5"/>
    <p:sldLayoutId id="2147483736" r:id="rId6"/>
    <p:sldLayoutId id="2147483737" r:id="rId7"/>
    <p:sldLayoutId id="2147483750" r:id="rId8"/>
    <p:sldLayoutId id="2147483751" r:id="rId9"/>
    <p:sldLayoutId id="2147483752" r:id="rId10"/>
    <p:sldLayoutId id="214748375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8016CC-CDE1-4E7A-8C66-2DC0D91F7EEF}"/>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C0389101-0BC9-4EBC-81E9-44C1089D2459}"/>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48A03044-2323-4513-9B7B-6C2FCF822067}"/>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fld id="{FE6C1238-EDA2-427B-BE05-EA9FDBF13CE0}" type="datetimeFigureOut">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685800" rtl="0" eaLnBrk="1" fontAlgn="auto" latinLnBrk="0" hangingPunct="1">
                <a:lnSpc>
                  <a:spcPct val="100000"/>
                </a:lnSpc>
                <a:spcBef>
                  <a:spcPts val="0"/>
                </a:spcBef>
                <a:spcAft>
                  <a:spcPts val="0"/>
                </a:spcAft>
                <a:buClrTx/>
                <a:buSzTx/>
                <a:buFontTx/>
                <a:buNone/>
                <a:tabLst/>
                <a:defRPr/>
              </a:pPr>
              <a:t>13-3-2019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23342D90-89B6-418B-B45F-84B5F1D09AB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7589D912-EE4C-4E7D-B74F-D92513CD2AFB}"/>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tabLst/>
              <a:defRPr/>
            </a:pPr>
            <a:fld id="{1781A8B8-1CF1-4A7A-AE00-748DA27AEAB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‹nr.›</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51338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png"/><Relationship Id="rId18" Type="http://schemas.openxmlformats.org/officeDocument/2006/relationships/image" Target="../media/image3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20" Type="http://schemas.openxmlformats.org/officeDocument/2006/relationships/image" Target="../media/image33.png"/><Relationship Id="rId1" Type="http://schemas.openxmlformats.org/officeDocument/2006/relationships/slideLayout" Target="../slideLayouts/slideLayout11.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jp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32.jp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19DE9-D66A-4423-8F6A-81D8D66417A5}"/>
              </a:ext>
            </a:extLst>
          </p:cNvPr>
          <p:cNvSpPr txBox="1">
            <a:spLocks/>
          </p:cNvSpPr>
          <p:nvPr/>
        </p:nvSpPr>
        <p:spPr>
          <a:xfrm>
            <a:off x="1143000" y="841772"/>
            <a:ext cx="7101840" cy="1790700"/>
          </a:xfrm>
          <a:prstGeom prst="rect">
            <a:avLst/>
          </a:prstGeom>
        </p:spPr>
        <p:txBody>
          <a:bodyPr anchor="b"/>
          <a:lstStyle>
            <a:lvl1pPr algn="ctr" defTabSz="9144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b="1" dirty="0">
                <a:solidFill>
                  <a:schemeClr val="bg1"/>
                </a:solidFill>
                <a:latin typeface="Basic Sans Bold"/>
              </a:rPr>
              <a:t>Werkboek 3  – </a:t>
            </a:r>
          </a:p>
          <a:p>
            <a:pPr algn="l"/>
            <a:r>
              <a:rPr lang="en-US" b="1" dirty="0">
                <a:solidFill>
                  <a:schemeClr val="bg1"/>
                </a:solidFill>
                <a:latin typeface="Basic Sans Bold"/>
              </a:rPr>
              <a:t>Plan on a Page</a:t>
            </a:r>
          </a:p>
        </p:txBody>
      </p:sp>
      <p:sp>
        <p:nvSpPr>
          <p:cNvPr id="3" name="Subtitle 2">
            <a:extLst>
              <a:ext uri="{FF2B5EF4-FFF2-40B4-BE49-F238E27FC236}">
                <a16:creationId xmlns:a16="http://schemas.microsoft.com/office/drawing/2014/main" id="{31800934-8066-49DF-9BB4-8824D9E51E65}"/>
              </a:ext>
            </a:extLst>
          </p:cNvPr>
          <p:cNvSpPr txBox="1">
            <a:spLocks/>
          </p:cNvSpPr>
          <p:nvPr/>
        </p:nvSpPr>
        <p:spPr>
          <a:xfrm>
            <a:off x="1143000" y="2701528"/>
            <a:ext cx="4175760" cy="12418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endParaRPr lang="en-US" dirty="0">
              <a:solidFill>
                <a:schemeClr val="bg1"/>
              </a:solidFill>
              <a:latin typeface="Basic Sans Bold"/>
            </a:endParaRPr>
          </a:p>
        </p:txBody>
      </p:sp>
      <p:sp>
        <p:nvSpPr>
          <p:cNvPr id="4" name="Slide Number Placeholder 3">
            <a:extLst>
              <a:ext uri="{FF2B5EF4-FFF2-40B4-BE49-F238E27FC236}">
                <a16:creationId xmlns:a16="http://schemas.microsoft.com/office/drawing/2014/main" id="{356A21DF-232A-480E-848B-15495B8DEC81}"/>
              </a:ext>
            </a:extLst>
          </p:cNvPr>
          <p:cNvSpPr>
            <a:spLocks noGrp="1"/>
          </p:cNvSpPr>
          <p:nvPr>
            <p:ph type="sldNum" sz="quarter" idx="12"/>
          </p:nvPr>
        </p:nvSpPr>
        <p:spPr/>
        <p:txBody>
          <a:bodyPr/>
          <a:lstStyle/>
          <a:p>
            <a:fld id="{BB838A42-CDA7-B643-9F16-30956B2CD95E}" type="slidenum">
              <a:rPr lang="nl-NL" smtClean="0"/>
              <a:t>1</a:t>
            </a:fld>
            <a:endParaRPr lang="nl-NL" dirty="0"/>
          </a:p>
        </p:txBody>
      </p:sp>
      <p:sp>
        <p:nvSpPr>
          <p:cNvPr id="5" name="Subtitle 2">
            <a:extLst>
              <a:ext uri="{FF2B5EF4-FFF2-40B4-BE49-F238E27FC236}">
                <a16:creationId xmlns:a16="http://schemas.microsoft.com/office/drawing/2014/main" id="{A4F7DD27-EC5B-4CE2-9254-AC09D954D210}"/>
              </a:ext>
            </a:extLst>
          </p:cNvPr>
          <p:cNvSpPr txBox="1">
            <a:spLocks/>
          </p:cNvSpPr>
          <p:nvPr/>
        </p:nvSpPr>
        <p:spPr>
          <a:xfrm>
            <a:off x="1196163" y="2858330"/>
            <a:ext cx="4175760" cy="124182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342900" indent="0" algn="ctr" defTabSz="914400" rtl="0" eaLnBrk="1" latinLnBrk="0" hangingPunct="1">
              <a:lnSpc>
                <a:spcPct val="90000"/>
              </a:lnSpc>
              <a:spcBef>
                <a:spcPts val="500"/>
              </a:spcBef>
              <a:buFont typeface="Arial" panose="020B0604020202020204" pitchFamily="34" charset="0"/>
              <a:buNone/>
              <a:defRPr sz="1500" kern="1200">
                <a:solidFill>
                  <a:schemeClr val="tx1"/>
                </a:solidFill>
                <a:latin typeface="+mn-lt"/>
                <a:ea typeface="+mn-ea"/>
                <a:cs typeface="+mn-cs"/>
              </a:defRPr>
            </a:lvl2pPr>
            <a:lvl3pPr marL="685800" indent="0" algn="ctr" defTabSz="914400" rtl="0" eaLnBrk="1" latinLnBrk="0" hangingPunct="1">
              <a:lnSpc>
                <a:spcPct val="90000"/>
              </a:lnSpc>
              <a:spcBef>
                <a:spcPts val="500"/>
              </a:spcBef>
              <a:buFont typeface="Arial" panose="020B0604020202020204" pitchFamily="34" charset="0"/>
              <a:buNone/>
              <a:defRPr sz="1350" kern="1200">
                <a:solidFill>
                  <a:schemeClr val="tx1"/>
                </a:solidFill>
                <a:latin typeface="+mn-lt"/>
                <a:ea typeface="+mn-ea"/>
                <a:cs typeface="+mn-cs"/>
              </a:defRPr>
            </a:lvl3pPr>
            <a:lvl4pPr marL="10287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13716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057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24003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27432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nl-NL" sz="1600" i="1" dirty="0">
                <a:solidFill>
                  <a:schemeClr val="bg1"/>
                </a:solidFill>
              </a:rPr>
              <a:t>Dit werkboek is tot stand gekomen door IBM in samenwerking met Sterk Techniekonderwijs </a:t>
            </a:r>
            <a:endParaRPr lang="en-US" sz="1600" i="1" dirty="0">
              <a:solidFill>
                <a:schemeClr val="bg1"/>
              </a:solidFill>
            </a:endParaRPr>
          </a:p>
        </p:txBody>
      </p:sp>
      <p:pic>
        <p:nvPicPr>
          <p:cNvPr id="7" name="Picture 2" descr="Afbeeldingsresultaat voor ibm png">
            <a:extLst>
              <a:ext uri="{FF2B5EF4-FFF2-40B4-BE49-F238E27FC236}">
                <a16:creationId xmlns:a16="http://schemas.microsoft.com/office/drawing/2014/main" id="{9649570E-B986-4102-AC9D-8BAEFDC3DE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988" y="3632994"/>
            <a:ext cx="1401744" cy="73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14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F527-3605-4837-ABF4-4A636EB192CE}"/>
              </a:ext>
            </a:extLst>
          </p:cNvPr>
          <p:cNvSpPr>
            <a:spLocks noGrp="1"/>
          </p:cNvSpPr>
          <p:nvPr>
            <p:ph type="title"/>
          </p:nvPr>
        </p:nvSpPr>
        <p:spPr/>
        <p:txBody>
          <a:bodyPr>
            <a:normAutofit fontScale="90000"/>
          </a:bodyPr>
          <a:lstStyle/>
          <a:p>
            <a:r>
              <a:rPr lang="nl-NL" dirty="0"/>
              <a:t>Fasering realiseren visie</a:t>
            </a:r>
          </a:p>
        </p:txBody>
      </p:sp>
      <p:sp>
        <p:nvSpPr>
          <p:cNvPr id="4" name="Subtitle 3">
            <a:extLst>
              <a:ext uri="{FF2B5EF4-FFF2-40B4-BE49-F238E27FC236}">
                <a16:creationId xmlns:a16="http://schemas.microsoft.com/office/drawing/2014/main" id="{CB9AA9B9-3279-4D77-B292-4F1A09EF9C5A}"/>
              </a:ext>
            </a:extLst>
          </p:cNvPr>
          <p:cNvSpPr>
            <a:spLocks noGrp="1"/>
          </p:cNvSpPr>
          <p:nvPr>
            <p:ph type="subTitle" idx="13"/>
          </p:nvPr>
        </p:nvSpPr>
        <p:spPr/>
        <p:txBody>
          <a:bodyPr/>
          <a:lstStyle/>
          <a:p>
            <a:r>
              <a:rPr lang="nl-NL" dirty="0"/>
              <a:t>Focus: Transitiefase</a:t>
            </a:r>
          </a:p>
        </p:txBody>
      </p:sp>
      <p:sp>
        <p:nvSpPr>
          <p:cNvPr id="5" name="Arrow: Chevron 4">
            <a:extLst>
              <a:ext uri="{FF2B5EF4-FFF2-40B4-BE49-F238E27FC236}">
                <a16:creationId xmlns:a16="http://schemas.microsoft.com/office/drawing/2014/main" id="{5CBE1BDB-A46A-41E3-85EB-D46CC5438A67}"/>
              </a:ext>
            </a:extLst>
          </p:cNvPr>
          <p:cNvSpPr/>
          <p:nvPr/>
        </p:nvSpPr>
        <p:spPr>
          <a:xfrm>
            <a:off x="1604495" y="2130553"/>
            <a:ext cx="2828460" cy="1294726"/>
          </a:xfrm>
          <a:prstGeom prst="chevron">
            <a:avLst/>
          </a:prstGeom>
          <a:solidFill>
            <a:srgbClr val="F292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b="1" dirty="0">
              <a:solidFill>
                <a:schemeClr val="tx1"/>
              </a:solidFill>
              <a:latin typeface="Basic Sans Bold"/>
            </a:endParaRPr>
          </a:p>
        </p:txBody>
      </p:sp>
      <p:sp>
        <p:nvSpPr>
          <p:cNvPr id="6" name="Arrow: Chevron 5">
            <a:extLst>
              <a:ext uri="{FF2B5EF4-FFF2-40B4-BE49-F238E27FC236}">
                <a16:creationId xmlns:a16="http://schemas.microsoft.com/office/drawing/2014/main" id="{8CAA3306-83EB-437D-B0A5-DFB0C1B5B852}"/>
              </a:ext>
            </a:extLst>
          </p:cNvPr>
          <p:cNvSpPr/>
          <p:nvPr/>
        </p:nvSpPr>
        <p:spPr>
          <a:xfrm>
            <a:off x="3996303" y="2130553"/>
            <a:ext cx="2801191" cy="1294726"/>
          </a:xfrm>
          <a:prstGeom prst="chevron">
            <a:avLst/>
          </a:prstGeom>
          <a:solidFill>
            <a:srgbClr val="645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b="1" dirty="0">
                <a:solidFill>
                  <a:schemeClr val="bg1"/>
                </a:solidFill>
                <a:latin typeface="Basic Sans Bold"/>
              </a:rPr>
              <a:t>2024 - 2027</a:t>
            </a:r>
          </a:p>
        </p:txBody>
      </p:sp>
      <p:sp>
        <p:nvSpPr>
          <p:cNvPr id="7" name="Arrow: Chevron 6">
            <a:extLst>
              <a:ext uri="{FF2B5EF4-FFF2-40B4-BE49-F238E27FC236}">
                <a16:creationId xmlns:a16="http://schemas.microsoft.com/office/drawing/2014/main" id="{B5E97607-3285-43D0-ADAE-C4915F460B44}"/>
              </a:ext>
            </a:extLst>
          </p:cNvPr>
          <p:cNvSpPr/>
          <p:nvPr/>
        </p:nvSpPr>
        <p:spPr>
          <a:xfrm>
            <a:off x="6360843" y="2130553"/>
            <a:ext cx="2800800" cy="1294726"/>
          </a:xfrm>
          <a:prstGeom prst="chevron">
            <a:avLst/>
          </a:prstGeom>
          <a:solidFill>
            <a:srgbClr val="645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b="1" dirty="0">
                <a:solidFill>
                  <a:schemeClr val="bg1"/>
                </a:solidFill>
                <a:latin typeface="Basic Sans Bold"/>
              </a:rPr>
              <a:t>2028-2030</a:t>
            </a:r>
          </a:p>
        </p:txBody>
      </p:sp>
      <p:sp>
        <p:nvSpPr>
          <p:cNvPr id="8" name="TextBox 7">
            <a:extLst>
              <a:ext uri="{FF2B5EF4-FFF2-40B4-BE49-F238E27FC236}">
                <a16:creationId xmlns:a16="http://schemas.microsoft.com/office/drawing/2014/main" id="{A280E698-93DE-44AF-802B-909D99613983}"/>
              </a:ext>
            </a:extLst>
          </p:cNvPr>
          <p:cNvSpPr txBox="1"/>
          <p:nvPr/>
        </p:nvSpPr>
        <p:spPr>
          <a:xfrm>
            <a:off x="1773674" y="3521674"/>
            <a:ext cx="1928670" cy="507831"/>
          </a:xfrm>
          <a:prstGeom prst="rect">
            <a:avLst/>
          </a:prstGeom>
          <a:noFill/>
        </p:spPr>
        <p:txBody>
          <a:bodyPr wrap="none" rtlCol="0">
            <a:spAutoFit/>
          </a:bodyPr>
          <a:lstStyle/>
          <a:p>
            <a:r>
              <a:rPr lang="nl-NL" b="1" dirty="0"/>
              <a:t>Subsidieregeling</a:t>
            </a:r>
          </a:p>
          <a:p>
            <a:r>
              <a:rPr lang="nl-NL" b="1" dirty="0"/>
              <a:t>Sterk Techniekonderwijs</a:t>
            </a:r>
          </a:p>
        </p:txBody>
      </p:sp>
      <p:grpSp>
        <p:nvGrpSpPr>
          <p:cNvPr id="20" name="Group 19">
            <a:extLst>
              <a:ext uri="{FF2B5EF4-FFF2-40B4-BE49-F238E27FC236}">
                <a16:creationId xmlns:a16="http://schemas.microsoft.com/office/drawing/2014/main" id="{5528EE57-263E-4C5D-A25D-46A568E59B7F}"/>
              </a:ext>
            </a:extLst>
          </p:cNvPr>
          <p:cNvGrpSpPr/>
          <p:nvPr/>
        </p:nvGrpSpPr>
        <p:grpSpPr>
          <a:xfrm>
            <a:off x="2678643" y="2137965"/>
            <a:ext cx="606905" cy="1294726"/>
            <a:chOff x="1302818" y="2152482"/>
            <a:chExt cx="606905" cy="1294726"/>
          </a:xfrm>
        </p:grpSpPr>
        <p:cxnSp>
          <p:nvCxnSpPr>
            <p:cNvPr id="21" name="Straight Connector 20">
              <a:extLst>
                <a:ext uri="{FF2B5EF4-FFF2-40B4-BE49-F238E27FC236}">
                  <a16:creationId xmlns:a16="http://schemas.microsoft.com/office/drawing/2014/main" id="{A6A9C615-95DF-41C3-9F46-2AA2A1AB2FB7}"/>
                </a:ext>
              </a:extLst>
            </p:cNvPr>
            <p:cNvCxnSpPr/>
            <p:nvPr/>
          </p:nvCxnSpPr>
          <p:spPr>
            <a:xfrm>
              <a:off x="1302818" y="2152482"/>
              <a:ext cx="590718" cy="633207"/>
            </a:xfrm>
            <a:prstGeom prst="line">
              <a:avLst/>
            </a:prstGeom>
            <a:ln w="952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9CDED239-C1F9-4BE1-884F-67DBFB325EB6}"/>
                </a:ext>
              </a:extLst>
            </p:cNvPr>
            <p:cNvCxnSpPr/>
            <p:nvPr/>
          </p:nvCxnSpPr>
          <p:spPr>
            <a:xfrm flipV="1">
              <a:off x="1302818" y="2785689"/>
              <a:ext cx="606905" cy="661519"/>
            </a:xfrm>
            <a:prstGeom prst="line">
              <a:avLst/>
            </a:prstGeom>
            <a:ln w="9525"/>
          </p:spPr>
          <p:style>
            <a:lnRef idx="1">
              <a:schemeClr val="dk1"/>
            </a:lnRef>
            <a:fillRef idx="0">
              <a:schemeClr val="dk1"/>
            </a:fillRef>
            <a:effectRef idx="0">
              <a:schemeClr val="dk1"/>
            </a:effectRef>
            <a:fontRef idx="minor">
              <a:schemeClr val="tx1"/>
            </a:fontRef>
          </p:style>
        </p:cxnSp>
      </p:grpSp>
      <p:sp>
        <p:nvSpPr>
          <p:cNvPr id="3" name="TextBox 2">
            <a:extLst>
              <a:ext uri="{FF2B5EF4-FFF2-40B4-BE49-F238E27FC236}">
                <a16:creationId xmlns:a16="http://schemas.microsoft.com/office/drawing/2014/main" id="{80D9C639-0E8E-46F2-B322-A459343EC1F8}"/>
              </a:ext>
            </a:extLst>
          </p:cNvPr>
          <p:cNvSpPr txBox="1"/>
          <p:nvPr/>
        </p:nvSpPr>
        <p:spPr>
          <a:xfrm>
            <a:off x="2079844" y="1653098"/>
            <a:ext cx="1094017" cy="400110"/>
          </a:xfrm>
          <a:prstGeom prst="rect">
            <a:avLst/>
          </a:prstGeom>
          <a:noFill/>
        </p:spPr>
        <p:txBody>
          <a:bodyPr wrap="none" rtlCol="0">
            <a:spAutoFit/>
          </a:bodyPr>
          <a:lstStyle/>
          <a:p>
            <a:r>
              <a:rPr lang="nl-NL" sz="2000" b="1" dirty="0"/>
              <a:t>Transitie</a:t>
            </a:r>
          </a:p>
        </p:txBody>
      </p:sp>
      <p:sp>
        <p:nvSpPr>
          <p:cNvPr id="35" name="TextBox 34">
            <a:extLst>
              <a:ext uri="{FF2B5EF4-FFF2-40B4-BE49-F238E27FC236}">
                <a16:creationId xmlns:a16="http://schemas.microsoft.com/office/drawing/2014/main" id="{393CE402-3687-4580-A8A4-CE37647FD489}"/>
              </a:ext>
            </a:extLst>
          </p:cNvPr>
          <p:cNvSpPr txBox="1"/>
          <p:nvPr/>
        </p:nvSpPr>
        <p:spPr>
          <a:xfrm>
            <a:off x="4515516" y="1653098"/>
            <a:ext cx="1372107" cy="400110"/>
          </a:xfrm>
          <a:prstGeom prst="rect">
            <a:avLst/>
          </a:prstGeom>
          <a:noFill/>
        </p:spPr>
        <p:txBody>
          <a:bodyPr wrap="none" rtlCol="0">
            <a:spAutoFit/>
          </a:bodyPr>
          <a:lstStyle/>
          <a:p>
            <a:r>
              <a:rPr lang="nl-NL" sz="2000" b="1" dirty="0"/>
              <a:t>Uitbouwen</a:t>
            </a:r>
          </a:p>
        </p:txBody>
      </p:sp>
      <p:sp>
        <p:nvSpPr>
          <p:cNvPr id="36" name="TextBox 35">
            <a:extLst>
              <a:ext uri="{FF2B5EF4-FFF2-40B4-BE49-F238E27FC236}">
                <a16:creationId xmlns:a16="http://schemas.microsoft.com/office/drawing/2014/main" id="{D62ED909-F8D1-492E-83AD-006631BD30DC}"/>
              </a:ext>
            </a:extLst>
          </p:cNvPr>
          <p:cNvSpPr txBox="1"/>
          <p:nvPr/>
        </p:nvSpPr>
        <p:spPr>
          <a:xfrm>
            <a:off x="6998420" y="1653098"/>
            <a:ext cx="1160126" cy="400110"/>
          </a:xfrm>
          <a:prstGeom prst="rect">
            <a:avLst/>
          </a:prstGeom>
          <a:noFill/>
        </p:spPr>
        <p:txBody>
          <a:bodyPr wrap="none" rtlCol="0">
            <a:spAutoFit/>
          </a:bodyPr>
          <a:lstStyle/>
          <a:p>
            <a:r>
              <a:rPr lang="nl-NL" sz="2000" b="1" dirty="0"/>
              <a:t>Beklijven</a:t>
            </a:r>
          </a:p>
        </p:txBody>
      </p:sp>
      <p:sp>
        <p:nvSpPr>
          <p:cNvPr id="9" name="Slide Number Placeholder 8">
            <a:extLst>
              <a:ext uri="{FF2B5EF4-FFF2-40B4-BE49-F238E27FC236}">
                <a16:creationId xmlns:a16="http://schemas.microsoft.com/office/drawing/2014/main" id="{DE215752-F594-48D1-8F38-3CA5C15407A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
        <p:nvSpPr>
          <p:cNvPr id="15" name="Arrow: Chevron 14">
            <a:extLst>
              <a:ext uri="{FF2B5EF4-FFF2-40B4-BE49-F238E27FC236}">
                <a16:creationId xmlns:a16="http://schemas.microsoft.com/office/drawing/2014/main" id="{23B7D20A-2FC2-448F-997A-4B793AE45F28}"/>
              </a:ext>
            </a:extLst>
          </p:cNvPr>
          <p:cNvSpPr/>
          <p:nvPr/>
        </p:nvSpPr>
        <p:spPr>
          <a:xfrm>
            <a:off x="45088" y="2130553"/>
            <a:ext cx="1996059" cy="1294726"/>
          </a:xfrm>
          <a:prstGeom prst="chevron">
            <a:avLst/>
          </a:prstGeom>
          <a:solidFill>
            <a:srgbClr val="645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b="1" dirty="0">
                <a:solidFill>
                  <a:schemeClr val="bg1"/>
                </a:solidFill>
                <a:latin typeface="Basic Sans Bold"/>
              </a:rPr>
              <a:t>20182019</a:t>
            </a:r>
          </a:p>
        </p:txBody>
      </p:sp>
      <p:sp>
        <p:nvSpPr>
          <p:cNvPr id="17" name="TextBox 16">
            <a:extLst>
              <a:ext uri="{FF2B5EF4-FFF2-40B4-BE49-F238E27FC236}">
                <a16:creationId xmlns:a16="http://schemas.microsoft.com/office/drawing/2014/main" id="{AA33A4B6-C865-433D-B9EF-2165F53DF9E4}"/>
              </a:ext>
            </a:extLst>
          </p:cNvPr>
          <p:cNvSpPr txBox="1"/>
          <p:nvPr/>
        </p:nvSpPr>
        <p:spPr>
          <a:xfrm>
            <a:off x="117040" y="1653098"/>
            <a:ext cx="1516121" cy="400110"/>
          </a:xfrm>
          <a:prstGeom prst="rect">
            <a:avLst/>
          </a:prstGeom>
          <a:noFill/>
        </p:spPr>
        <p:txBody>
          <a:bodyPr wrap="none" rtlCol="0">
            <a:spAutoFit/>
          </a:bodyPr>
          <a:lstStyle/>
          <a:p>
            <a:r>
              <a:rPr lang="nl-NL" sz="2000" b="1" dirty="0"/>
              <a:t>Aanloopfase</a:t>
            </a:r>
          </a:p>
        </p:txBody>
      </p:sp>
      <p:sp>
        <p:nvSpPr>
          <p:cNvPr id="10" name="TextBox 9">
            <a:extLst>
              <a:ext uri="{FF2B5EF4-FFF2-40B4-BE49-F238E27FC236}">
                <a16:creationId xmlns:a16="http://schemas.microsoft.com/office/drawing/2014/main" id="{7B8F76A6-6E8D-4A48-AB77-FB0ECF30C404}"/>
              </a:ext>
            </a:extLst>
          </p:cNvPr>
          <p:cNvSpPr txBox="1"/>
          <p:nvPr/>
        </p:nvSpPr>
        <p:spPr>
          <a:xfrm>
            <a:off x="2598344" y="2571117"/>
            <a:ext cx="1342034" cy="369332"/>
          </a:xfrm>
          <a:prstGeom prst="rect">
            <a:avLst/>
          </a:prstGeom>
          <a:noFill/>
        </p:spPr>
        <p:txBody>
          <a:bodyPr wrap="none" rtlCol="0">
            <a:spAutoFit/>
          </a:bodyPr>
          <a:lstStyle/>
          <a:p>
            <a:r>
              <a:rPr lang="nl-NL" sz="1800" b="1" dirty="0">
                <a:latin typeface="Basic Sans Bold"/>
              </a:rPr>
              <a:t>2020 – 2023</a:t>
            </a:r>
          </a:p>
        </p:txBody>
      </p:sp>
    </p:spTree>
    <p:extLst>
      <p:ext uri="{BB962C8B-B14F-4D97-AF65-F5344CB8AC3E}">
        <p14:creationId xmlns:p14="http://schemas.microsoft.com/office/powerpoint/2010/main" val="2946698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811EB-F701-49A9-9073-AA011B1E3B42}"/>
              </a:ext>
            </a:extLst>
          </p:cNvPr>
          <p:cNvSpPr>
            <a:spLocks noGrp="1"/>
          </p:cNvSpPr>
          <p:nvPr>
            <p:ph type="title"/>
          </p:nvPr>
        </p:nvSpPr>
        <p:spPr>
          <a:xfrm>
            <a:off x="5059971" y="1337969"/>
            <a:ext cx="3671838" cy="2166835"/>
          </a:xfrm>
        </p:spPr>
        <p:txBody>
          <a:bodyPr vert="horz" lIns="91440" tIns="45720" rIns="91440" bIns="45720" rtlCol="0" anchor="b">
            <a:normAutofit/>
          </a:bodyPr>
          <a:lstStyle/>
          <a:p>
            <a:r>
              <a:rPr lang="en-US" sz="4000" b="1" dirty="0">
                <a:solidFill>
                  <a:schemeClr val="bg1"/>
                </a:solidFill>
                <a:latin typeface="Basic Sans Bold"/>
              </a:rPr>
              <a:t>Scope &amp; Doelen</a:t>
            </a:r>
          </a:p>
        </p:txBody>
      </p:sp>
      <p:sp>
        <p:nvSpPr>
          <p:cNvPr id="6" name="Text Placeholder 5">
            <a:extLst>
              <a:ext uri="{FF2B5EF4-FFF2-40B4-BE49-F238E27FC236}">
                <a16:creationId xmlns:a16="http://schemas.microsoft.com/office/drawing/2014/main" id="{9E3227CE-BABF-480D-B3F1-7F4BE9DA7FC9}"/>
              </a:ext>
            </a:extLst>
          </p:cNvPr>
          <p:cNvSpPr>
            <a:spLocks noGrp="1"/>
          </p:cNvSpPr>
          <p:nvPr>
            <p:ph type="body" idx="1"/>
          </p:nvPr>
        </p:nvSpPr>
        <p:spPr>
          <a:xfrm>
            <a:off x="5059970" y="3563169"/>
            <a:ext cx="3483937" cy="860898"/>
          </a:xfrm>
        </p:spPr>
        <p:txBody>
          <a:bodyPr vert="horz" lIns="91440" tIns="45720" rIns="91440" bIns="45720" rtlCol="0" anchor="t">
            <a:normAutofit/>
          </a:bodyPr>
          <a:lstStyle/>
          <a:p>
            <a:endParaRPr lang="en-US" sz="1500" dirty="0">
              <a:solidFill>
                <a:schemeClr val="tx1"/>
              </a:solidFill>
            </a:endParaRP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Afbeeldingsresultaat voor Goals png">
            <a:extLst>
              <a:ext uri="{FF2B5EF4-FFF2-40B4-BE49-F238E27FC236}">
                <a16:creationId xmlns:a16="http://schemas.microsoft.com/office/drawing/2014/main" id="{1CA3AFD4-9065-4BE5-884D-39F4D75C9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32" y="1365256"/>
            <a:ext cx="3455838" cy="2197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8886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76F55633-DF69-48EC-BF7B-AAFB5C795B0A}"/>
              </a:ext>
            </a:extLst>
          </p:cNvPr>
          <p:cNvSpPr>
            <a:spLocks noGrp="1" noChangeArrowheads="1"/>
          </p:cNvSpPr>
          <p:nvPr>
            <p:ph type="title"/>
          </p:nvPr>
        </p:nvSpPr>
        <p:spPr/>
        <p:txBody>
          <a:bodyPr>
            <a:noAutofit/>
          </a:bodyPr>
          <a:lstStyle/>
          <a:p>
            <a:r>
              <a:rPr lang="nl-NL" altLang="nl-NL" sz="4000" dirty="0"/>
              <a:t>Scope: afbakening</a:t>
            </a:r>
          </a:p>
        </p:txBody>
      </p:sp>
      <p:sp>
        <p:nvSpPr>
          <p:cNvPr id="590851" name="Rectangle 3">
            <a:extLst>
              <a:ext uri="{FF2B5EF4-FFF2-40B4-BE49-F238E27FC236}">
                <a16:creationId xmlns:a16="http://schemas.microsoft.com/office/drawing/2014/main" id="{E4159413-13C1-454D-BB7B-92173397F769}"/>
              </a:ext>
            </a:extLst>
          </p:cNvPr>
          <p:cNvSpPr>
            <a:spLocks noGrp="1" noChangeArrowheads="1"/>
          </p:cNvSpPr>
          <p:nvPr>
            <p:ph idx="1"/>
          </p:nvPr>
        </p:nvSpPr>
        <p:spPr>
          <a:xfrm>
            <a:off x="609070" y="822974"/>
            <a:ext cx="7886700" cy="3108068"/>
          </a:xfrm>
        </p:spPr>
        <p:txBody>
          <a:bodyPr>
            <a:normAutofit/>
          </a:bodyPr>
          <a:lstStyle/>
          <a:p>
            <a:pPr>
              <a:buFont typeface="Wingdings" panose="05000000000000000000" pitchFamily="2" charset="2"/>
              <a:buNone/>
              <a:defRPr/>
            </a:pPr>
            <a:r>
              <a:rPr lang="nl-NL" altLang="nl-NL" dirty="0"/>
              <a:t>De scope wordt bepaald door:</a:t>
            </a:r>
          </a:p>
          <a:p>
            <a:pPr>
              <a:defRPr/>
            </a:pPr>
            <a:r>
              <a:rPr lang="nl-NL" altLang="nl-NL" dirty="0"/>
              <a:t>afbakening van de regio</a:t>
            </a:r>
          </a:p>
          <a:p>
            <a:pPr>
              <a:defRPr/>
            </a:pPr>
            <a:r>
              <a:rPr lang="nl-NL" altLang="nl-NL" dirty="0"/>
              <a:t>betrokken partners (op hoofdlijnen)</a:t>
            </a:r>
          </a:p>
          <a:p>
            <a:pPr>
              <a:defRPr/>
            </a:pPr>
            <a:r>
              <a:rPr lang="nl-NL" altLang="nl-NL" dirty="0"/>
              <a:t>aanbod technisch vmbo (profielen en leerlingaantallen)</a:t>
            </a:r>
          </a:p>
          <a:p>
            <a:pPr>
              <a:defRPr/>
            </a:pPr>
            <a:r>
              <a:rPr lang="nl-NL" altLang="nl-NL" dirty="0"/>
              <a:t>vraag arbeidsmarkt</a:t>
            </a:r>
          </a:p>
          <a:p>
            <a:pPr>
              <a:buNone/>
              <a:defRPr/>
            </a:pPr>
            <a:r>
              <a:rPr lang="nl-NL" altLang="nl-NL" dirty="0"/>
              <a:t>…. maar ook expliciet wat we niet gaan doen. </a:t>
            </a:r>
            <a:r>
              <a:rPr lang="nl-NL" dirty="0"/>
              <a:t>Wat valt buiten het project en zal dus ook geen resultaat zijn dat opgeleverd wordt? </a:t>
            </a:r>
            <a:br>
              <a:rPr lang="nl-NL" dirty="0"/>
            </a:br>
            <a:r>
              <a:rPr lang="nl-NL" altLang="nl-NL" dirty="0"/>
              <a:t>Hier zegt uw</a:t>
            </a:r>
            <a:r>
              <a:rPr lang="nl-NL" dirty="0"/>
              <a:t> team eigenlijk: wellicht worden deze resultaten verwacht, maar dit project gaat die resultaten </a:t>
            </a:r>
            <a:r>
              <a:rPr lang="nl-NL" u="sng" dirty="0"/>
              <a:t>niet</a:t>
            </a:r>
            <a:r>
              <a:rPr lang="nl-NL" dirty="0"/>
              <a:t> opleveren. </a:t>
            </a:r>
          </a:p>
          <a:p>
            <a:pPr>
              <a:buFont typeface="Wingdings" panose="05000000000000000000" pitchFamily="2" charset="2"/>
              <a:buNone/>
              <a:defRPr/>
            </a:pPr>
            <a:endParaRPr lang="nl-NL" altLang="nl-NL" sz="2000" dirty="0"/>
          </a:p>
          <a:p>
            <a:pPr>
              <a:buFont typeface="Wingdings" panose="05000000000000000000" pitchFamily="2" charset="2"/>
              <a:buNone/>
              <a:defRPr/>
            </a:pPr>
            <a:endParaRPr lang="nl-NL" altLang="nl-NL" sz="1800" dirty="0"/>
          </a:p>
          <a:p>
            <a:pPr marL="342900" indent="-342900">
              <a:buFont typeface="+mj-lt"/>
              <a:buAutoNum type="arabicPeriod"/>
              <a:defRPr/>
            </a:pPr>
            <a:endParaRPr lang="nl-NL" altLang="nl-NL" sz="1800" dirty="0"/>
          </a:p>
          <a:p>
            <a:pPr>
              <a:buFont typeface="Wingdings" panose="05000000000000000000" pitchFamily="2" charset="2"/>
              <a:buNone/>
              <a:defRPr/>
            </a:pPr>
            <a:endParaRPr lang="nl-NL" altLang="nl-NL" sz="1800" dirty="0"/>
          </a:p>
          <a:p>
            <a:pPr>
              <a:buFont typeface="Wingdings" panose="05000000000000000000" pitchFamily="2" charset="2"/>
              <a:buNone/>
              <a:defRPr/>
            </a:pPr>
            <a:endParaRPr lang="nl-NL" altLang="nl-NL" sz="1800" dirty="0"/>
          </a:p>
        </p:txBody>
      </p:sp>
      <p:sp>
        <p:nvSpPr>
          <p:cNvPr id="3" name="Slide Number Placeholder 2">
            <a:extLst>
              <a:ext uri="{FF2B5EF4-FFF2-40B4-BE49-F238E27FC236}">
                <a16:creationId xmlns:a16="http://schemas.microsoft.com/office/drawing/2014/main" id="{1AC71EDC-8096-4761-A35F-3DB7800BF8D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2" name="Rectangle 20">
            <a:extLst>
              <a:ext uri="{FF2B5EF4-FFF2-40B4-BE49-F238E27FC236}">
                <a16:creationId xmlns:a16="http://schemas.microsoft.com/office/drawing/2014/main" id="{C92E9C56-21DB-4C97-BD5D-BC10C4AE1991}"/>
              </a:ext>
            </a:extLst>
          </p:cNvPr>
          <p:cNvSpPr>
            <a:spLocks noChangeArrowheads="1"/>
          </p:cNvSpPr>
          <p:nvPr/>
        </p:nvSpPr>
        <p:spPr bwMode="auto">
          <a:xfrm>
            <a:off x="609070" y="4135435"/>
            <a:ext cx="1688549" cy="781706"/>
          </a:xfrm>
          <a:prstGeom prst="rect">
            <a:avLst/>
          </a:prstGeom>
          <a:solidFill>
            <a:srgbClr val="6454A3"/>
          </a:solidFill>
          <a:ln w="9525">
            <a:solidFill>
              <a:schemeClr val="tx1"/>
            </a:solidFill>
            <a:miter lim="800000"/>
            <a:headEnd/>
            <a:tailEnd/>
          </a:ln>
        </p:spPr>
        <p:txBody>
          <a:bodyPr lIns="45720" rIns="45720"/>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342900" marR="0" lvl="0" indent="-342900" algn="ctr" defTabSz="685800" rtl="0" eaLnBrk="1" fontAlgn="auto" latinLnBrk="0" hangingPunct="1">
              <a:lnSpc>
                <a:spcPct val="104000"/>
              </a:lnSpc>
              <a:spcBef>
                <a:spcPts val="600"/>
              </a:spcBef>
              <a:spcAft>
                <a:spcPts val="0"/>
              </a:spcAft>
              <a:buClr>
                <a:srgbClr val="4472C4"/>
              </a:buClr>
              <a:buSzTx/>
              <a:buFontTx/>
              <a:buNone/>
              <a:tabLst/>
              <a:defRPr/>
            </a:pPr>
            <a:r>
              <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rPr>
              <a:t>Afbakening </a:t>
            </a:r>
          </a:p>
          <a:p>
            <a:pPr marL="342900" marR="0" lvl="0" indent="-342900" algn="ctr" defTabSz="685800" rtl="0" eaLnBrk="1" fontAlgn="auto" latinLnBrk="0" hangingPunct="1">
              <a:lnSpc>
                <a:spcPct val="104000"/>
              </a:lnSpc>
              <a:spcBef>
                <a:spcPts val="600"/>
              </a:spcBef>
              <a:spcAft>
                <a:spcPts val="0"/>
              </a:spcAft>
              <a:buClr>
                <a:srgbClr val="4472C4"/>
              </a:buClr>
              <a:buSzTx/>
              <a:buFontTx/>
              <a:buNone/>
              <a:tabLst/>
              <a:defRPr/>
            </a:pPr>
            <a:r>
              <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rPr>
              <a:t>Regio</a:t>
            </a:r>
          </a:p>
        </p:txBody>
      </p:sp>
      <p:sp>
        <p:nvSpPr>
          <p:cNvPr id="14" name="Rectangle 22">
            <a:extLst>
              <a:ext uri="{FF2B5EF4-FFF2-40B4-BE49-F238E27FC236}">
                <a16:creationId xmlns:a16="http://schemas.microsoft.com/office/drawing/2014/main" id="{1124C168-3374-4CDA-A6DE-7137F09439D5}"/>
              </a:ext>
            </a:extLst>
          </p:cNvPr>
          <p:cNvSpPr>
            <a:spLocks noChangeArrowheads="1"/>
          </p:cNvSpPr>
          <p:nvPr/>
        </p:nvSpPr>
        <p:spPr bwMode="auto">
          <a:xfrm>
            <a:off x="4477062" y="4135435"/>
            <a:ext cx="1423979" cy="779953"/>
          </a:xfrm>
          <a:prstGeom prst="rect">
            <a:avLst/>
          </a:prstGeom>
          <a:solidFill>
            <a:srgbClr val="6454A3"/>
          </a:solidFill>
          <a:ln w="9525">
            <a:solidFill>
              <a:schemeClr val="tx1"/>
            </a:solidFill>
            <a:miter lim="800000"/>
            <a:headEnd/>
            <a:tailEnd/>
          </a:ln>
        </p:spPr>
        <p:txBody>
          <a:bodyPr lIns="45720" rIns="45720"/>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342900" marR="0" lvl="0" indent="-342900" algn="ctr" defTabSz="685800" rtl="0" eaLnBrk="1" fontAlgn="auto" latinLnBrk="0" hangingPunct="1">
              <a:lnSpc>
                <a:spcPct val="100000"/>
              </a:lnSpc>
              <a:spcBef>
                <a:spcPts val="600"/>
              </a:spcBef>
              <a:spcAft>
                <a:spcPts val="0"/>
              </a:spcAft>
              <a:buClr>
                <a:srgbClr val="4472C4"/>
              </a:buClr>
              <a:buSzTx/>
              <a:buFontTx/>
              <a:buNone/>
              <a:tabLst/>
              <a:defRPr/>
            </a:pPr>
            <a:r>
              <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rPr>
              <a:t>Aanbod </a:t>
            </a:r>
          </a:p>
          <a:p>
            <a:pPr marL="342900" marR="0" lvl="0" indent="-342900" algn="ctr" defTabSz="685800" rtl="0" eaLnBrk="1" fontAlgn="auto" latinLnBrk="0" hangingPunct="1">
              <a:lnSpc>
                <a:spcPct val="100000"/>
              </a:lnSpc>
              <a:spcBef>
                <a:spcPts val="600"/>
              </a:spcBef>
              <a:spcAft>
                <a:spcPts val="0"/>
              </a:spcAft>
              <a:buClr>
                <a:srgbClr val="4472C4"/>
              </a:buClr>
              <a:buSzTx/>
              <a:buFontTx/>
              <a:buNone/>
              <a:tabLst/>
              <a:defRPr/>
            </a:pPr>
            <a:r>
              <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rPr>
              <a:t>vmbo</a:t>
            </a:r>
          </a:p>
          <a:p>
            <a:pPr marL="342900" marR="0" lvl="0" indent="-342900" algn="ctr" defTabSz="685800" rtl="0" eaLnBrk="1" fontAlgn="auto" latinLnBrk="0" hangingPunct="1">
              <a:lnSpc>
                <a:spcPct val="100000"/>
              </a:lnSpc>
              <a:spcBef>
                <a:spcPts val="600"/>
              </a:spcBef>
              <a:spcAft>
                <a:spcPts val="0"/>
              </a:spcAft>
              <a:buClr>
                <a:srgbClr val="4472C4"/>
              </a:buClr>
              <a:buSzTx/>
              <a:buFontTx/>
              <a:buNone/>
              <a:tabLst/>
              <a:defRPr/>
            </a:pPr>
            <a:endPar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endParaRPr>
          </a:p>
        </p:txBody>
      </p:sp>
      <p:sp>
        <p:nvSpPr>
          <p:cNvPr id="15" name="Rectangle 22">
            <a:extLst>
              <a:ext uri="{FF2B5EF4-FFF2-40B4-BE49-F238E27FC236}">
                <a16:creationId xmlns:a16="http://schemas.microsoft.com/office/drawing/2014/main" id="{67A21757-7851-4F96-8173-51DBCBCA2523}"/>
              </a:ext>
            </a:extLst>
          </p:cNvPr>
          <p:cNvSpPr>
            <a:spLocks noChangeArrowheads="1"/>
          </p:cNvSpPr>
          <p:nvPr/>
        </p:nvSpPr>
        <p:spPr bwMode="auto">
          <a:xfrm>
            <a:off x="6200967" y="4135435"/>
            <a:ext cx="1535019" cy="779953"/>
          </a:xfrm>
          <a:prstGeom prst="rect">
            <a:avLst/>
          </a:prstGeom>
          <a:solidFill>
            <a:srgbClr val="6454A3"/>
          </a:solidFill>
          <a:ln w="9525">
            <a:solidFill>
              <a:schemeClr val="tx1"/>
            </a:solidFill>
            <a:miter lim="800000"/>
            <a:headEnd/>
            <a:tailEnd/>
          </a:ln>
        </p:spPr>
        <p:txBody>
          <a:bodyPr lIns="45720" rIns="45720"/>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342900" marR="0" lvl="0" indent="-342900" algn="ctr" defTabSz="685800" rtl="0" eaLnBrk="1" fontAlgn="auto" latinLnBrk="0" hangingPunct="1">
              <a:lnSpc>
                <a:spcPct val="100000"/>
              </a:lnSpc>
              <a:spcBef>
                <a:spcPts val="600"/>
              </a:spcBef>
              <a:spcAft>
                <a:spcPts val="0"/>
              </a:spcAft>
              <a:buClr>
                <a:srgbClr val="4472C4"/>
              </a:buClr>
              <a:buSzTx/>
              <a:buFontTx/>
              <a:buNone/>
              <a:tabLst/>
              <a:defRPr/>
            </a:pPr>
            <a:r>
              <a:rPr kumimoji="0" lang="en-US"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rPr>
              <a:t>V</a:t>
            </a:r>
            <a:r>
              <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rPr>
              <a:t>raag</a:t>
            </a:r>
          </a:p>
          <a:p>
            <a:pPr marL="342900" marR="0" lvl="0" indent="-342900" algn="ctr" defTabSz="685800" rtl="0" eaLnBrk="1" fontAlgn="auto" latinLnBrk="0" hangingPunct="1">
              <a:lnSpc>
                <a:spcPct val="100000"/>
              </a:lnSpc>
              <a:spcBef>
                <a:spcPts val="600"/>
              </a:spcBef>
              <a:spcAft>
                <a:spcPts val="0"/>
              </a:spcAft>
              <a:buClr>
                <a:srgbClr val="4472C4"/>
              </a:buClr>
              <a:buSzTx/>
              <a:buFontTx/>
              <a:buNone/>
              <a:tabLst/>
              <a:defRPr/>
            </a:pPr>
            <a:r>
              <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rPr>
              <a:t>arbeidsmarkt</a:t>
            </a:r>
          </a:p>
          <a:p>
            <a:pPr marL="342900" marR="0" lvl="0" indent="-342900" algn="ctr" defTabSz="685800" rtl="0" eaLnBrk="1" fontAlgn="auto" latinLnBrk="0" hangingPunct="1">
              <a:lnSpc>
                <a:spcPct val="100000"/>
              </a:lnSpc>
              <a:spcBef>
                <a:spcPts val="600"/>
              </a:spcBef>
              <a:spcAft>
                <a:spcPts val="0"/>
              </a:spcAft>
              <a:buClr>
                <a:srgbClr val="4472C4"/>
              </a:buClr>
              <a:buSzTx/>
              <a:buFontTx/>
              <a:buNone/>
              <a:tabLst/>
              <a:defRPr/>
            </a:pPr>
            <a:endPar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endParaRPr>
          </a:p>
        </p:txBody>
      </p:sp>
      <p:sp>
        <p:nvSpPr>
          <p:cNvPr id="18" name="Rectangle 20">
            <a:extLst>
              <a:ext uri="{FF2B5EF4-FFF2-40B4-BE49-F238E27FC236}">
                <a16:creationId xmlns:a16="http://schemas.microsoft.com/office/drawing/2014/main" id="{9E8D7BCF-E96B-401A-9C53-5A5B752F6195}"/>
              </a:ext>
            </a:extLst>
          </p:cNvPr>
          <p:cNvSpPr>
            <a:spLocks noChangeArrowheads="1"/>
          </p:cNvSpPr>
          <p:nvPr/>
        </p:nvSpPr>
        <p:spPr bwMode="auto">
          <a:xfrm>
            <a:off x="2543066" y="4133682"/>
            <a:ext cx="1688549" cy="781706"/>
          </a:xfrm>
          <a:prstGeom prst="rect">
            <a:avLst/>
          </a:prstGeom>
          <a:solidFill>
            <a:srgbClr val="6454A3"/>
          </a:solidFill>
          <a:ln w="9525">
            <a:solidFill>
              <a:schemeClr val="tx1"/>
            </a:solidFill>
            <a:miter lim="800000"/>
            <a:headEnd/>
            <a:tailEnd/>
          </a:ln>
        </p:spPr>
        <p:txBody>
          <a:bodyPr lIns="45720" rIns="45720"/>
          <a:lstStyle>
            <a:lvl1pPr marL="342900" indent="-342900">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342900" marR="0" lvl="0" indent="-342900" algn="ctr" defTabSz="685800" rtl="0" eaLnBrk="1" fontAlgn="auto" latinLnBrk="0" hangingPunct="1">
              <a:lnSpc>
                <a:spcPct val="100000"/>
              </a:lnSpc>
              <a:spcBef>
                <a:spcPts val="600"/>
              </a:spcBef>
              <a:spcAft>
                <a:spcPts val="0"/>
              </a:spcAft>
              <a:buClr>
                <a:srgbClr val="4472C4"/>
              </a:buClr>
              <a:buSzTx/>
              <a:buFontTx/>
              <a:buNone/>
              <a:tabLst/>
              <a:defRPr/>
            </a:pPr>
            <a:r>
              <a:rPr kumimoji="0" lang="nl-NL" altLang="nl-NL" sz="2000" b="1" i="0" u="none" strike="noStrike" kern="1200" cap="none" spc="0" normalizeH="0" baseline="0" noProof="0" dirty="0">
                <a:ln>
                  <a:noFill/>
                </a:ln>
                <a:solidFill>
                  <a:prstClr val="white"/>
                </a:solidFill>
                <a:effectLst/>
                <a:highlight>
                  <a:srgbClr val="6454A3"/>
                </a:highlight>
                <a:uLnTx/>
                <a:uFillTx/>
                <a:latin typeface="Basic Sans"/>
                <a:ea typeface="+mn-ea"/>
                <a:cs typeface="Arial" panose="020B0604020202020204" pitchFamily="34" charset="0"/>
              </a:rPr>
              <a:t>Partners</a:t>
            </a:r>
          </a:p>
        </p:txBody>
      </p:sp>
      <p:pic>
        <p:nvPicPr>
          <p:cNvPr id="10" name="Picture 9" descr="A close up of a logo&#10;&#10;Description automatically generated">
            <a:extLst>
              <a:ext uri="{FF2B5EF4-FFF2-40B4-BE49-F238E27FC236}">
                <a16:creationId xmlns:a16="http://schemas.microsoft.com/office/drawing/2014/main" id="{E7DF331C-849D-4FF4-9B87-C5D8CFA2ED11}"/>
              </a:ext>
            </a:extLst>
          </p:cNvPr>
          <p:cNvPicPr>
            <a:picLocks noChangeAspect="1"/>
          </p:cNvPicPr>
          <p:nvPr/>
        </p:nvPicPr>
        <p:blipFill>
          <a:blip r:embed="rId2"/>
          <a:stretch>
            <a:fillRect/>
          </a:stretch>
        </p:blipFill>
        <p:spPr>
          <a:xfrm>
            <a:off x="6368610" y="720498"/>
            <a:ext cx="2027546" cy="2014030"/>
          </a:xfrm>
          <a:prstGeom prst="rect">
            <a:avLst/>
          </a:prstGeom>
        </p:spPr>
      </p:pic>
    </p:spTree>
    <p:extLst>
      <p:ext uri="{BB962C8B-B14F-4D97-AF65-F5344CB8AC3E}">
        <p14:creationId xmlns:p14="http://schemas.microsoft.com/office/powerpoint/2010/main" val="812005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0ACD50-5324-40C2-B36C-074E1B333533}"/>
              </a:ext>
            </a:extLst>
          </p:cNvPr>
          <p:cNvSpPr>
            <a:spLocks noGrp="1"/>
          </p:cNvSpPr>
          <p:nvPr>
            <p:ph type="title"/>
          </p:nvPr>
        </p:nvSpPr>
        <p:spPr/>
        <p:txBody>
          <a:bodyPr>
            <a:noAutofit/>
          </a:bodyPr>
          <a:lstStyle/>
          <a:p>
            <a:r>
              <a:rPr lang="nl-NL" sz="3600" dirty="0"/>
              <a:t>Verschil visie, doelstelling &amp; resultaat</a:t>
            </a:r>
          </a:p>
        </p:txBody>
      </p:sp>
      <p:sp>
        <p:nvSpPr>
          <p:cNvPr id="3" name="Tijdelijke aanduiding voor inhoud 2">
            <a:extLst>
              <a:ext uri="{FF2B5EF4-FFF2-40B4-BE49-F238E27FC236}">
                <a16:creationId xmlns:a16="http://schemas.microsoft.com/office/drawing/2014/main" id="{E461DC50-4036-4916-ACE2-933871C49FDE}"/>
              </a:ext>
            </a:extLst>
          </p:cNvPr>
          <p:cNvSpPr>
            <a:spLocks noGrp="1"/>
          </p:cNvSpPr>
          <p:nvPr>
            <p:ph idx="1"/>
          </p:nvPr>
        </p:nvSpPr>
        <p:spPr>
          <a:xfrm>
            <a:off x="628650" y="1208146"/>
            <a:ext cx="7886700" cy="3698590"/>
          </a:xfrm>
        </p:spPr>
        <p:txBody>
          <a:bodyPr>
            <a:normAutofit fontScale="92500"/>
          </a:bodyPr>
          <a:lstStyle/>
          <a:p>
            <a:r>
              <a:rPr lang="nl-NL" sz="1600" i="1" dirty="0">
                <a:latin typeface="Basic Sans"/>
              </a:rPr>
              <a:t>Visie/ambitie:</a:t>
            </a:r>
            <a:r>
              <a:rPr lang="nl-NL" sz="1600" dirty="0">
                <a:latin typeface="Basic Sans"/>
              </a:rPr>
              <a:t> Geeft de eindbestemming en daarmee richting van de transitie aan (zie werkboek 1). </a:t>
            </a:r>
            <a:r>
              <a:rPr lang="nl-NL" sz="1600" dirty="0"/>
              <a:t>Waar willen we als regio staan in de toekomst? Een goede ambitie beschrijft op welke manier partijen er gezamenlijk (maar uiteindelijk ook individueel) beter van worden. </a:t>
            </a:r>
          </a:p>
          <a:p>
            <a:r>
              <a:rPr lang="nl-NL" sz="1600" i="1" dirty="0">
                <a:latin typeface="Basic Sans"/>
              </a:rPr>
              <a:t>Doelen: </a:t>
            </a:r>
            <a:r>
              <a:rPr lang="nl-NL" sz="1600" dirty="0">
                <a:latin typeface="Basic Sans"/>
              </a:rPr>
              <a:t>Wordt afgeleid van de visie/ambitie. Kunnen zowel op de korte als lange termijn zijn.</a:t>
            </a:r>
          </a:p>
          <a:p>
            <a:pPr lvl="1"/>
            <a:r>
              <a:rPr lang="nl-NL" sz="1600" dirty="0">
                <a:latin typeface="Basic Sans"/>
              </a:rPr>
              <a:t>Wat wil de regio concreet met het project bereiken? </a:t>
            </a:r>
          </a:p>
          <a:p>
            <a:pPr lvl="1"/>
            <a:r>
              <a:rPr lang="nl-NL" sz="1600" dirty="0">
                <a:latin typeface="Basic Sans"/>
              </a:rPr>
              <a:t>Waar gaan de bedachte ideeën concreet toe leiden?</a:t>
            </a:r>
          </a:p>
          <a:p>
            <a:pPr lvl="1"/>
            <a:r>
              <a:rPr lang="nl-NL" sz="1600" dirty="0"/>
              <a:t>Wat is er dan veranderd ten opzichte van de </a:t>
            </a:r>
            <a:r>
              <a:rPr lang="nl-NL" sz="1600" i="1" dirty="0"/>
              <a:t>huidige </a:t>
            </a:r>
            <a:r>
              <a:rPr lang="nl-NL" sz="1600" dirty="0"/>
              <a:t>situatie?</a:t>
            </a:r>
            <a:endParaRPr lang="nl-NL" sz="1600" dirty="0">
              <a:latin typeface="Basic Sans"/>
            </a:endParaRPr>
          </a:p>
          <a:p>
            <a:pPr lvl="1"/>
            <a:r>
              <a:rPr lang="nl-NL" sz="1600" dirty="0">
                <a:latin typeface="Basic Sans"/>
              </a:rPr>
              <a:t>Elk projectresultaat/elke mijlpaal draagt bij aan het verwezenlijken van deze doelstelling. </a:t>
            </a:r>
          </a:p>
          <a:p>
            <a:r>
              <a:rPr lang="nl-NL" sz="1600" i="1" dirty="0">
                <a:latin typeface="Basic Sans"/>
              </a:rPr>
              <a:t>Resultaat/mijlpaal</a:t>
            </a:r>
            <a:r>
              <a:rPr lang="nl-NL" sz="1600" dirty="0">
                <a:latin typeface="Basic Sans"/>
              </a:rPr>
              <a:t>: Wordt vaak afgeleid van de doelen. Wat is klaar als (een deel van) het project klaar is? </a:t>
            </a:r>
          </a:p>
          <a:p>
            <a:pPr lvl="1"/>
            <a:r>
              <a:rPr lang="nl-NL" sz="1600" dirty="0">
                <a:latin typeface="Basic Sans"/>
              </a:rPr>
              <a:t>Als het ook maar even kan een tastbaar resultaat. </a:t>
            </a:r>
          </a:p>
          <a:p>
            <a:pPr lvl="1"/>
            <a:r>
              <a:rPr lang="nl-NL" sz="1600" dirty="0">
                <a:latin typeface="Basic Sans"/>
              </a:rPr>
              <a:t>Wat zie ik voor me als het project klaar is, wat kan ik vastpakken? </a:t>
            </a:r>
            <a:br>
              <a:rPr lang="nl-NL" sz="1600" dirty="0">
                <a:latin typeface="Basic Sans"/>
              </a:rPr>
            </a:br>
            <a:r>
              <a:rPr lang="nl-NL" sz="1600" dirty="0">
                <a:latin typeface="Basic Sans"/>
              </a:rPr>
              <a:t>Voorbeeld: doelstelling: We willen uiteindelijk 5% minder uitval in vmbo 3, </a:t>
            </a:r>
            <a:br>
              <a:rPr lang="nl-NL" sz="1600" dirty="0">
                <a:latin typeface="Basic Sans"/>
              </a:rPr>
            </a:br>
            <a:r>
              <a:rPr lang="nl-NL" sz="1600" dirty="0">
                <a:latin typeface="Basic Sans"/>
              </a:rPr>
              <a:t>Mijlpaal: In 2021 is er een gezamenlijk LOB programma tussen de vmbo-scholen. </a:t>
            </a:r>
          </a:p>
        </p:txBody>
      </p:sp>
      <p:sp>
        <p:nvSpPr>
          <p:cNvPr id="5" name="Tijdelijke aanduiding voor dianummer 4">
            <a:extLst>
              <a:ext uri="{FF2B5EF4-FFF2-40B4-BE49-F238E27FC236}">
                <a16:creationId xmlns:a16="http://schemas.microsoft.com/office/drawing/2014/main" id="{4D603153-64EB-4A2E-93C2-E9B4E4BD805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64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B4FA3D-4CF8-4B50-BF17-39E5E937E643}"/>
              </a:ext>
            </a:extLst>
          </p:cNvPr>
          <p:cNvSpPr>
            <a:spLocks noGrp="1"/>
          </p:cNvSpPr>
          <p:nvPr>
            <p:ph type="title"/>
          </p:nvPr>
        </p:nvSpPr>
        <p:spPr/>
        <p:txBody>
          <a:bodyPr>
            <a:noAutofit/>
          </a:bodyPr>
          <a:lstStyle/>
          <a:p>
            <a:r>
              <a:rPr lang="nl-NL" sz="3600" dirty="0"/>
              <a:t>Wat is er nodig om een partnerschap te laten slagen? Een gedeelde ambitie! </a:t>
            </a:r>
          </a:p>
        </p:txBody>
      </p:sp>
      <p:sp>
        <p:nvSpPr>
          <p:cNvPr id="3" name="Tijdelijke aanduiding voor inhoud 2">
            <a:extLst>
              <a:ext uri="{FF2B5EF4-FFF2-40B4-BE49-F238E27FC236}">
                <a16:creationId xmlns:a16="http://schemas.microsoft.com/office/drawing/2014/main" id="{FA730969-1C12-4958-8ECA-89A1D82A13D7}"/>
              </a:ext>
            </a:extLst>
          </p:cNvPr>
          <p:cNvSpPr>
            <a:spLocks noGrp="1"/>
          </p:cNvSpPr>
          <p:nvPr>
            <p:ph idx="1"/>
          </p:nvPr>
        </p:nvSpPr>
        <p:spPr>
          <a:xfrm>
            <a:off x="628650" y="1369219"/>
            <a:ext cx="7886700" cy="3108068"/>
          </a:xfrm>
        </p:spPr>
        <p:txBody>
          <a:bodyPr/>
          <a:lstStyle/>
          <a:p>
            <a:pPr marL="0" indent="0" algn="ctr">
              <a:buNone/>
            </a:pPr>
            <a:r>
              <a:rPr lang="nl-NL" sz="2000" i="1" dirty="0">
                <a:solidFill>
                  <a:schemeClr val="accent1"/>
                </a:solidFill>
              </a:rPr>
              <a:t>Schrijf op deze slide de gezamenlijke ambitie/visie</a:t>
            </a:r>
            <a:br>
              <a:rPr lang="nl-NL" sz="2000" i="1" dirty="0">
                <a:solidFill>
                  <a:schemeClr val="accent1"/>
                </a:solidFill>
              </a:rPr>
            </a:br>
            <a:r>
              <a:rPr lang="nl-NL" sz="2000" i="1" dirty="0">
                <a:solidFill>
                  <a:schemeClr val="accent1"/>
                </a:solidFill>
              </a:rPr>
              <a:t>(eventueel met behulp van werkboek 1)</a:t>
            </a:r>
          </a:p>
          <a:p>
            <a:pPr marL="0" indent="0" algn="ctr">
              <a:buNone/>
            </a:pPr>
            <a:endParaRPr lang="nl-NL" i="1" dirty="0">
              <a:solidFill>
                <a:srgbClr val="7030A0"/>
              </a:solidFill>
            </a:endParaRPr>
          </a:p>
          <a:p>
            <a:r>
              <a:rPr lang="nl-NL" dirty="0"/>
              <a:t>Eén die richting geeft, van betekenis is voor ieder van de partners en die in het verlengde ligt van de eigen strategie.</a:t>
            </a:r>
          </a:p>
          <a:p>
            <a:r>
              <a:rPr lang="nl-NL" dirty="0"/>
              <a:t>We gaan met behulp van de volgende slides deze visie/ambitie vertalen naar doelen, mijlpalen (tussenresultaten) en activiteiten.</a:t>
            </a:r>
          </a:p>
        </p:txBody>
      </p:sp>
      <p:sp>
        <p:nvSpPr>
          <p:cNvPr id="5" name="Tijdelijke aanduiding voor dianummer 4">
            <a:extLst>
              <a:ext uri="{FF2B5EF4-FFF2-40B4-BE49-F238E27FC236}">
                <a16:creationId xmlns:a16="http://schemas.microsoft.com/office/drawing/2014/main" id="{1F2E2498-9D24-4BE0-8D80-5E2C30333B9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2359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E2AE6FE-5820-4E67-973B-E80AC778A5F3}"/>
              </a:ext>
            </a:extLst>
          </p:cNvPr>
          <p:cNvSpPr>
            <a:spLocks noGrp="1" noChangeArrowheads="1"/>
          </p:cNvSpPr>
          <p:nvPr>
            <p:ph type="title"/>
          </p:nvPr>
        </p:nvSpPr>
        <p:spPr/>
        <p:txBody>
          <a:bodyPr>
            <a:noAutofit/>
          </a:bodyPr>
          <a:lstStyle/>
          <a:p>
            <a:r>
              <a:rPr lang="en-US" altLang="nl-NL" sz="3200" dirty="0"/>
              <a:t>Doelen en mijlpalen zijn altijd SMART</a:t>
            </a:r>
            <a:endParaRPr lang="nl-NL" altLang="nl-NL" sz="3200" dirty="0"/>
          </a:p>
        </p:txBody>
      </p:sp>
      <p:sp>
        <p:nvSpPr>
          <p:cNvPr id="13322" name="Text Box 14">
            <a:extLst>
              <a:ext uri="{FF2B5EF4-FFF2-40B4-BE49-F238E27FC236}">
                <a16:creationId xmlns:a16="http://schemas.microsoft.com/office/drawing/2014/main" id="{1242F2CD-69B5-4AFB-8A5C-B08F3C6C6592}"/>
              </a:ext>
            </a:extLst>
          </p:cNvPr>
          <p:cNvSpPr txBox="1">
            <a:spLocks noChangeArrowheads="1"/>
          </p:cNvSpPr>
          <p:nvPr/>
        </p:nvSpPr>
        <p:spPr bwMode="blackWhite">
          <a:xfrm>
            <a:off x="525120" y="4014401"/>
            <a:ext cx="9150146"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altLang="nl-NL" b="1"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rPr>
              <a:t>Voorbeelden: </a:t>
            </a:r>
          </a:p>
          <a:p>
            <a:pPr marL="177800" indent="-177800">
              <a:defRPr/>
            </a:pPr>
            <a:r>
              <a:rPr lang="nl-NL" altLang="nl-NL" dirty="0">
                <a:solidFill>
                  <a:prstClr val="black"/>
                </a:solidFill>
                <a:latin typeface="Basic Sans"/>
              </a:rPr>
              <a:t>Niet: 	“Drastische verbetering van kwaliteit”</a:t>
            </a:r>
          </a:p>
          <a:p>
            <a:pPr marL="177800" marR="0" lvl="0" indent="-177800" algn="l" defTabSz="685800" rtl="0" eaLnBrk="1" fontAlgn="auto" latinLnBrk="0" hangingPunct="1">
              <a:lnSpc>
                <a:spcPct val="100000"/>
              </a:lnSpc>
              <a:spcBef>
                <a:spcPts val="0"/>
              </a:spcBef>
              <a:spcAft>
                <a:spcPts val="0"/>
              </a:spcAft>
              <a:buClrTx/>
              <a:buSzTx/>
              <a:buFontTx/>
              <a:buNone/>
              <a:tabLst/>
              <a:defRPr/>
            </a:pPr>
            <a:r>
              <a:rPr kumimoji="0" lang="nl-NL" altLang="nl-NL"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rPr>
              <a:t>Wel: 	“Verhogen van het aantal PIE leerlingen met </a:t>
            </a:r>
            <a:r>
              <a:rPr lang="nl-NL" altLang="nl-NL" dirty="0">
                <a:solidFill>
                  <a:prstClr val="black"/>
                </a:solidFill>
                <a:latin typeface="Basic Sans"/>
              </a:rPr>
              <a:t>5</a:t>
            </a:r>
            <a:r>
              <a:rPr kumimoji="0" lang="nl-NL" altLang="nl-NL"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rPr>
              <a:t>% in 2022” /</a:t>
            </a:r>
          </a:p>
          <a:p>
            <a:pPr marL="177800" marR="0" lvl="0" indent="-177800" algn="l" defTabSz="685800" rtl="0" eaLnBrk="1" fontAlgn="auto" latinLnBrk="0" hangingPunct="1">
              <a:lnSpc>
                <a:spcPct val="100000"/>
              </a:lnSpc>
              <a:spcBef>
                <a:spcPts val="0"/>
              </a:spcBef>
              <a:spcAft>
                <a:spcPts val="0"/>
              </a:spcAft>
              <a:buClrTx/>
              <a:buSzTx/>
              <a:buFontTx/>
              <a:buNone/>
              <a:tabLst/>
              <a:defRPr/>
            </a:pPr>
            <a:r>
              <a:rPr kumimoji="0" lang="nl-NL" altLang="nl-NL"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rPr>
              <a:t> 		“Het aantal doorstromers naar het technisch mbo verhogen met 15% in 2024”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altLang="nl-NL" sz="1200"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endParaRPr>
          </a:p>
          <a:p>
            <a:pPr marL="285750" marR="0" lvl="0" indent="-285750" algn="l" defTabSz="685800" rtl="0" eaLnBrk="1" fontAlgn="auto" latinLnBrk="0" hangingPunct="1">
              <a:lnSpc>
                <a:spcPct val="100000"/>
              </a:lnSpc>
              <a:spcBef>
                <a:spcPts val="0"/>
              </a:spcBef>
              <a:spcAft>
                <a:spcPts val="0"/>
              </a:spcAft>
              <a:buClrTx/>
              <a:buSzTx/>
              <a:buFontTx/>
              <a:buChar char="-"/>
              <a:tabLst/>
              <a:defRPr/>
            </a:pPr>
            <a:endParaRPr lang="nl-NL" altLang="nl-NL" dirty="0">
              <a:solidFill>
                <a:prstClr val="black"/>
              </a:solidFill>
              <a:latin typeface="Basic Sans"/>
            </a:endParaRPr>
          </a:p>
          <a:p>
            <a:pPr marR="0" lvl="0" algn="l" defTabSz="685800" rtl="0" eaLnBrk="1" fontAlgn="auto" latinLnBrk="0" hangingPunct="1">
              <a:lnSpc>
                <a:spcPct val="100000"/>
              </a:lnSpc>
              <a:spcBef>
                <a:spcPts val="0"/>
              </a:spcBef>
              <a:spcAft>
                <a:spcPts val="0"/>
              </a:spcAft>
              <a:buClrTx/>
              <a:buSzTx/>
              <a:tabLst/>
              <a:defRPr/>
            </a:pPr>
            <a:endParaRPr kumimoji="0" lang="nl-NL" altLang="nl-NL" sz="1400"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endParaRPr>
          </a:p>
          <a:p>
            <a:pPr marR="0" lvl="0" algn="l" defTabSz="685800" rtl="0" eaLnBrk="1" fontAlgn="auto" latinLnBrk="0" hangingPunct="1">
              <a:lnSpc>
                <a:spcPct val="100000"/>
              </a:lnSpc>
              <a:spcBef>
                <a:spcPts val="0"/>
              </a:spcBef>
              <a:spcAft>
                <a:spcPts val="0"/>
              </a:spcAft>
              <a:buClrTx/>
              <a:buSzTx/>
              <a:tabLst/>
              <a:defRPr/>
            </a:pPr>
            <a:endParaRPr kumimoji="0" lang="nl-NL" altLang="nl-NL" sz="1400"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endParaRPr>
          </a:p>
        </p:txBody>
      </p:sp>
      <p:grpSp>
        <p:nvGrpSpPr>
          <p:cNvPr id="2" name="Group 1">
            <a:extLst>
              <a:ext uri="{FF2B5EF4-FFF2-40B4-BE49-F238E27FC236}">
                <a16:creationId xmlns:a16="http://schemas.microsoft.com/office/drawing/2014/main" id="{F0294ECC-4E06-4AFA-984E-BB5DED9AD87B}"/>
              </a:ext>
            </a:extLst>
          </p:cNvPr>
          <p:cNvGrpSpPr/>
          <p:nvPr/>
        </p:nvGrpSpPr>
        <p:grpSpPr>
          <a:xfrm>
            <a:off x="588035" y="1300888"/>
            <a:ext cx="8499110" cy="2330089"/>
            <a:chOff x="1064820" y="1839627"/>
            <a:chExt cx="10152078" cy="2771775"/>
          </a:xfrm>
        </p:grpSpPr>
        <p:sp>
          <p:nvSpPr>
            <p:cNvPr id="13317" name="Text Box 7">
              <a:extLst>
                <a:ext uri="{FF2B5EF4-FFF2-40B4-BE49-F238E27FC236}">
                  <a16:creationId xmlns:a16="http://schemas.microsoft.com/office/drawing/2014/main" id="{7005AF98-28B1-4C3C-9389-E141D71BDD37}"/>
                </a:ext>
              </a:extLst>
            </p:cNvPr>
            <p:cNvSpPr txBox="1">
              <a:spLocks noChangeArrowheads="1"/>
            </p:cNvSpPr>
            <p:nvPr/>
          </p:nvSpPr>
          <p:spPr bwMode="blackWhite">
            <a:xfrm>
              <a:off x="1598217" y="1963495"/>
              <a:ext cx="9618681" cy="32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a:defRPr/>
              </a:pPr>
              <a:r>
                <a:rPr kumimoji="0" lang="nl-NL" altLang="nl-NL" sz="1800"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rPr>
                <a:t>PECIFIEK: </a:t>
              </a:r>
              <a:r>
                <a:rPr kumimoji="0" lang="nl-NL" altLang="nl-NL" b="0" i="0" u="none" strike="noStrike" kern="1200" cap="none" spc="0" normalizeH="0" baseline="0" noProof="0" dirty="0">
                  <a:ln>
                    <a:noFill/>
                  </a:ln>
                  <a:solidFill>
                    <a:prstClr val="black"/>
                  </a:solidFill>
                  <a:effectLst/>
                  <a:uLnTx/>
                  <a:uFillTx/>
                </a:rPr>
                <a:t>Stel uzelf 6 W-</a:t>
              </a:r>
              <a:r>
                <a:rPr lang="nl-NL" dirty="0"/>
                <a:t>vragen: waarom, wie, waar, wat, wanneer, waarmee (hoe). </a:t>
              </a:r>
              <a:endParaRPr lang="en-US" sz="1600" dirty="0"/>
            </a:p>
          </p:txBody>
        </p:sp>
        <p:sp>
          <p:nvSpPr>
            <p:cNvPr id="13318" name="Text Box 8">
              <a:extLst>
                <a:ext uri="{FF2B5EF4-FFF2-40B4-BE49-F238E27FC236}">
                  <a16:creationId xmlns:a16="http://schemas.microsoft.com/office/drawing/2014/main" id="{4D5F779A-A6D1-4ADF-82F0-9C46E8DDFF99}"/>
                </a:ext>
              </a:extLst>
            </p:cNvPr>
            <p:cNvSpPr txBox="1">
              <a:spLocks noChangeArrowheads="1"/>
            </p:cNvSpPr>
            <p:nvPr/>
          </p:nvSpPr>
          <p:spPr bwMode="blackWhite">
            <a:xfrm>
              <a:off x="1598219" y="2580488"/>
              <a:ext cx="7185194" cy="32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altLang="nl-NL" sz="1800"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rPr>
                <a:t>EETBAAR: </a:t>
              </a:r>
              <a:r>
                <a:rPr kumimoji="0" lang="nl-NL" altLang="nl-NL" b="0" i="0" u="none" strike="noStrike" kern="1200" cap="none" spc="0" normalizeH="0" baseline="0" noProof="0" dirty="0">
                  <a:ln>
                    <a:noFill/>
                  </a:ln>
                  <a:solidFill>
                    <a:prstClr val="black"/>
                  </a:solidFill>
                  <a:effectLst/>
                  <a:uLnTx/>
                  <a:uFillTx/>
                </a:rPr>
                <a:t>Hoe meten we of het doel/ de mijlpaal bereikt is? </a:t>
              </a:r>
              <a:endParaRPr kumimoji="0" lang="nl-NL" altLang="nl-NL" sz="1600" b="0" i="0" u="none" strike="noStrike" kern="1200" cap="none" spc="0" normalizeH="0" baseline="0" noProof="0" dirty="0">
                <a:ln>
                  <a:noFill/>
                </a:ln>
                <a:solidFill>
                  <a:prstClr val="black"/>
                </a:solidFill>
                <a:effectLst/>
                <a:uLnTx/>
                <a:uFillTx/>
              </a:endParaRPr>
            </a:p>
          </p:txBody>
        </p:sp>
        <p:sp>
          <p:nvSpPr>
            <p:cNvPr id="13319" name="Text Box 10">
              <a:extLst>
                <a:ext uri="{FF2B5EF4-FFF2-40B4-BE49-F238E27FC236}">
                  <a16:creationId xmlns:a16="http://schemas.microsoft.com/office/drawing/2014/main" id="{94A3CD33-C9CD-4451-9B07-29E57E5F8534}"/>
                </a:ext>
              </a:extLst>
            </p:cNvPr>
            <p:cNvSpPr txBox="1">
              <a:spLocks noChangeArrowheads="1"/>
            </p:cNvSpPr>
            <p:nvPr/>
          </p:nvSpPr>
          <p:spPr bwMode="blackWhite">
            <a:xfrm>
              <a:off x="1598218" y="3133591"/>
              <a:ext cx="9256487" cy="32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lvl="0">
                <a:defRPr/>
              </a:pPr>
              <a:r>
                <a:rPr lang="nl-NL" altLang="nl-NL" sz="1800" dirty="0">
                  <a:solidFill>
                    <a:prstClr val="black"/>
                  </a:solidFill>
                  <a:latin typeface="Basic Sans"/>
                </a:rPr>
                <a:t>CCEPTABEL: I</a:t>
              </a:r>
              <a:r>
                <a:rPr lang="nl-NL" dirty="0"/>
                <a:t>s er voldoende draagvlak bij de betrokkenen? Is de doelstelling aanvaardbaar?</a:t>
              </a:r>
              <a:endParaRPr kumimoji="0" lang="nl-NL" altLang="nl-NL" sz="1800"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endParaRPr>
            </a:p>
          </p:txBody>
        </p:sp>
        <p:sp>
          <p:nvSpPr>
            <p:cNvPr id="13320" name="Text Box 11">
              <a:extLst>
                <a:ext uri="{FF2B5EF4-FFF2-40B4-BE49-F238E27FC236}">
                  <a16:creationId xmlns:a16="http://schemas.microsoft.com/office/drawing/2014/main" id="{120E3276-BB5B-4AF2-ACF1-A04ED0633E3E}"/>
                </a:ext>
              </a:extLst>
            </p:cNvPr>
            <p:cNvSpPr txBox="1">
              <a:spLocks noChangeArrowheads="1"/>
            </p:cNvSpPr>
            <p:nvPr/>
          </p:nvSpPr>
          <p:spPr bwMode="blackWhite">
            <a:xfrm>
              <a:off x="1598219" y="3668933"/>
              <a:ext cx="7745461" cy="32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altLang="nl-NL" sz="1800" dirty="0">
                  <a:solidFill>
                    <a:prstClr val="black"/>
                  </a:solidFill>
                  <a:latin typeface="Basic Sans"/>
                </a:rPr>
                <a:t>EALISTISCH: </a:t>
              </a:r>
              <a:r>
                <a:rPr lang="nl-NL" altLang="nl-NL" dirty="0">
                  <a:solidFill>
                    <a:prstClr val="black"/>
                  </a:solidFill>
                </a:rPr>
                <a:t>Is het motiverend maar ook haalbaar?  </a:t>
              </a:r>
              <a:endParaRPr kumimoji="0" lang="nl-NL" altLang="nl-NL" sz="1800" b="0" i="0" u="none" strike="noStrike" kern="1200" cap="none" spc="0" normalizeH="0" baseline="0" noProof="0" dirty="0">
                <a:ln>
                  <a:noFill/>
                </a:ln>
                <a:solidFill>
                  <a:prstClr val="black"/>
                </a:solidFill>
                <a:effectLst/>
                <a:uLnTx/>
                <a:uFillTx/>
              </a:endParaRPr>
            </a:p>
          </p:txBody>
        </p:sp>
        <p:sp>
          <p:nvSpPr>
            <p:cNvPr id="13321" name="Text Box 12">
              <a:extLst>
                <a:ext uri="{FF2B5EF4-FFF2-40B4-BE49-F238E27FC236}">
                  <a16:creationId xmlns:a16="http://schemas.microsoft.com/office/drawing/2014/main" id="{D1FA8C82-3AFD-44AA-BD04-4E310D380A16}"/>
                </a:ext>
              </a:extLst>
            </p:cNvPr>
            <p:cNvSpPr txBox="1">
              <a:spLocks noChangeArrowheads="1"/>
            </p:cNvSpPr>
            <p:nvPr/>
          </p:nvSpPr>
          <p:spPr bwMode="blackWhite">
            <a:xfrm>
              <a:off x="1615520" y="4229355"/>
              <a:ext cx="7648930" cy="329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spAutoFit/>
            </a:bodyPr>
            <a:lstStyle>
              <a:lvl1pPr>
                <a:defRPr sz="1400">
                  <a:solidFill>
                    <a:schemeClr val="tx1"/>
                  </a:solidFill>
                  <a:latin typeface="Arial" panose="020B0604020202020204" pitchFamily="34" charset="0"/>
                  <a:cs typeface="Arial" panose="020B0604020202020204" pitchFamily="34" charset="0"/>
                </a:defRPr>
              </a:lvl1pPr>
              <a:lvl2pPr marL="742950" indent="-285750">
                <a:defRPr sz="1400">
                  <a:solidFill>
                    <a:schemeClr val="tx1"/>
                  </a:solidFill>
                  <a:latin typeface="Arial" panose="020B0604020202020204" pitchFamily="34" charset="0"/>
                  <a:cs typeface="Arial" panose="020B0604020202020204" pitchFamily="34" charset="0"/>
                </a:defRPr>
              </a:lvl2pPr>
              <a:lvl3pPr marL="1143000" indent="-228600">
                <a:defRPr sz="1400">
                  <a:solidFill>
                    <a:schemeClr val="tx1"/>
                  </a:solidFill>
                  <a:latin typeface="Arial" panose="020B0604020202020204" pitchFamily="34" charset="0"/>
                  <a:cs typeface="Arial" panose="020B0604020202020204" pitchFamily="34" charset="0"/>
                </a:defRPr>
              </a:lvl3pPr>
              <a:lvl4pPr marL="1600200" indent="-228600">
                <a:defRPr sz="1400">
                  <a:solidFill>
                    <a:schemeClr val="tx1"/>
                  </a:solidFill>
                  <a:latin typeface="Arial" panose="020B0604020202020204" pitchFamily="34" charset="0"/>
                  <a:cs typeface="Arial" panose="020B0604020202020204" pitchFamily="34" charset="0"/>
                </a:defRPr>
              </a:lvl4pPr>
              <a:lvl5pPr marL="2057400" indent="-228600">
                <a:defRPr sz="1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400">
                  <a:solidFill>
                    <a:schemeClr val="tx1"/>
                  </a:solidFill>
                  <a:latin typeface="Arial" panose="020B0604020202020204" pitchFamily="34" charset="0"/>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altLang="nl-NL" sz="1800" b="0" i="0" u="none" strike="noStrike" kern="1200" cap="none" spc="0" normalizeH="0" baseline="0" noProof="0" dirty="0">
                  <a:ln>
                    <a:noFill/>
                  </a:ln>
                  <a:solidFill>
                    <a:prstClr val="black"/>
                  </a:solidFill>
                  <a:effectLst/>
                  <a:uLnTx/>
                  <a:uFillTx/>
                  <a:latin typeface="Basic Sans"/>
                  <a:ea typeface="+mn-ea"/>
                  <a:cs typeface="Arial" panose="020B0604020202020204" pitchFamily="34" charset="0"/>
                </a:rPr>
                <a:t>IJDGEBONDEN: </a:t>
              </a:r>
              <a:r>
                <a:rPr kumimoji="0" lang="nl-NL" altLang="nl-NL" b="0" i="0" u="none" strike="noStrike" kern="1200" cap="none" spc="0" normalizeH="0" baseline="0" noProof="0" dirty="0">
                  <a:ln>
                    <a:noFill/>
                  </a:ln>
                  <a:solidFill>
                    <a:prstClr val="black"/>
                  </a:solidFill>
                  <a:effectLst/>
                  <a:uLnTx/>
                  <a:uFillTx/>
                </a:rPr>
                <a:t>Wanneer is het af? (meestal een datum)  </a:t>
              </a:r>
              <a:endParaRPr kumimoji="0" lang="nl-NL" altLang="nl-NL" sz="1800" b="0" i="0" u="none" strike="noStrike" kern="1200" cap="none" spc="0" normalizeH="0" baseline="0" noProof="0" dirty="0">
                <a:ln>
                  <a:noFill/>
                </a:ln>
                <a:solidFill>
                  <a:prstClr val="black"/>
                </a:solidFill>
                <a:effectLst/>
                <a:uLnTx/>
                <a:uFillTx/>
              </a:endParaRPr>
            </a:p>
          </p:txBody>
        </p:sp>
        <p:pic>
          <p:nvPicPr>
            <p:cNvPr id="3" name="Picture 2">
              <a:extLst>
                <a:ext uri="{FF2B5EF4-FFF2-40B4-BE49-F238E27FC236}">
                  <a16:creationId xmlns:a16="http://schemas.microsoft.com/office/drawing/2014/main" id="{BFD326FD-BECD-4E97-BFBA-F92A25A72F6B}"/>
                </a:ext>
              </a:extLst>
            </p:cNvPr>
            <p:cNvPicPr>
              <a:picLocks noChangeAspect="1"/>
            </p:cNvPicPr>
            <p:nvPr/>
          </p:nvPicPr>
          <p:blipFill>
            <a:blip r:embed="rId3"/>
            <a:stretch>
              <a:fillRect/>
            </a:stretch>
          </p:blipFill>
          <p:spPr>
            <a:xfrm>
              <a:off x="1064820" y="1839627"/>
              <a:ext cx="533400" cy="2771775"/>
            </a:xfrm>
            <a:prstGeom prst="rect">
              <a:avLst/>
            </a:prstGeom>
          </p:spPr>
        </p:pic>
      </p:grpSp>
      <p:sp>
        <p:nvSpPr>
          <p:cNvPr id="5" name="Slide Number Placeholder 4">
            <a:extLst>
              <a:ext uri="{FF2B5EF4-FFF2-40B4-BE49-F238E27FC236}">
                <a16:creationId xmlns:a16="http://schemas.microsoft.com/office/drawing/2014/main" id="{6E65641E-DF71-4184-A6D4-275F3DE1F4F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20968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519F8F-CE32-4450-9F0F-E1846203748A}"/>
              </a:ext>
            </a:extLst>
          </p:cNvPr>
          <p:cNvSpPr>
            <a:spLocks noGrp="1"/>
          </p:cNvSpPr>
          <p:nvPr>
            <p:ph type="title"/>
          </p:nvPr>
        </p:nvSpPr>
        <p:spPr/>
        <p:txBody>
          <a:bodyPr>
            <a:noAutofit/>
          </a:bodyPr>
          <a:lstStyle/>
          <a:p>
            <a:r>
              <a:rPr lang="nl-NL" sz="4000" dirty="0"/>
              <a:t>Oefening: doelstelling opstellen</a:t>
            </a:r>
          </a:p>
        </p:txBody>
      </p:sp>
      <p:sp>
        <p:nvSpPr>
          <p:cNvPr id="3" name="Tijdelijke aanduiding voor inhoud 2">
            <a:extLst>
              <a:ext uri="{FF2B5EF4-FFF2-40B4-BE49-F238E27FC236}">
                <a16:creationId xmlns:a16="http://schemas.microsoft.com/office/drawing/2014/main" id="{06B4E00E-E29A-4FFE-8EEF-DD6DCFD42A46}"/>
              </a:ext>
            </a:extLst>
          </p:cNvPr>
          <p:cNvSpPr>
            <a:spLocks noGrp="1"/>
          </p:cNvSpPr>
          <p:nvPr>
            <p:ph idx="1"/>
          </p:nvPr>
        </p:nvSpPr>
        <p:spPr>
          <a:xfrm>
            <a:off x="628650" y="1203408"/>
            <a:ext cx="7886700" cy="3804472"/>
          </a:xfrm>
        </p:spPr>
        <p:txBody>
          <a:bodyPr>
            <a:normAutofit fontScale="85000" lnSpcReduction="20000"/>
          </a:bodyPr>
          <a:lstStyle/>
          <a:p>
            <a:r>
              <a:rPr lang="nl-NL" sz="2100" dirty="0"/>
              <a:t>Neem de huidige context en visie/ambitie van de regio als vertrekpunt.</a:t>
            </a:r>
            <a:br>
              <a:rPr lang="nl-NL" sz="2100" dirty="0"/>
            </a:br>
            <a:endParaRPr lang="nl-NL" sz="2100" dirty="0"/>
          </a:p>
          <a:p>
            <a:r>
              <a:rPr lang="nl-NL" sz="2100" dirty="0"/>
              <a:t>Laat alle partners individueel de doelstelling(en) van het samenwerkingsverband opschrijven: </a:t>
            </a:r>
          </a:p>
          <a:p>
            <a:pPr lvl="1"/>
            <a:r>
              <a:rPr lang="nl-NL" sz="2100" i="1" dirty="0">
                <a:latin typeface="Basic Sans"/>
              </a:rPr>
              <a:t>Wat wil de regio concreet met het project bereiken? </a:t>
            </a:r>
          </a:p>
          <a:p>
            <a:pPr lvl="1"/>
            <a:r>
              <a:rPr lang="nl-NL" sz="2100" i="1" dirty="0">
                <a:latin typeface="Basic Sans"/>
              </a:rPr>
              <a:t>Waar gaan de bedachte ideeën concreet toe leiden?</a:t>
            </a:r>
          </a:p>
          <a:p>
            <a:pPr lvl="1"/>
            <a:r>
              <a:rPr lang="nl-NL" sz="2100" i="1" dirty="0"/>
              <a:t>Wat is er dan veranderd t.o.v. de huidige situatie? </a:t>
            </a:r>
          </a:p>
          <a:p>
            <a:r>
              <a:rPr lang="nl-NL" sz="2100" dirty="0"/>
              <a:t>Wissel met elkaar uit: waar zitten de verschillen? </a:t>
            </a:r>
          </a:p>
          <a:p>
            <a:pPr marL="0" indent="0">
              <a:buNone/>
            </a:pPr>
            <a:endParaRPr lang="nl-NL" sz="2100" dirty="0"/>
          </a:p>
          <a:p>
            <a:r>
              <a:rPr lang="nl-NL" sz="2100" dirty="0"/>
              <a:t>Beantwoord persoonlijk en wissel uit: </a:t>
            </a:r>
          </a:p>
          <a:p>
            <a:pPr lvl="1"/>
            <a:r>
              <a:rPr lang="nl-NL" sz="2100" dirty="0"/>
              <a:t>Is dit doel acceptabel voor iedereen en elke organisatie? </a:t>
            </a:r>
          </a:p>
          <a:p>
            <a:pPr lvl="1"/>
            <a:r>
              <a:rPr lang="nl-NL" sz="2100" dirty="0"/>
              <a:t>Is het een doel waar iedereen in het team zich achter kan scharen? </a:t>
            </a:r>
          </a:p>
          <a:p>
            <a:pPr lvl="1"/>
            <a:r>
              <a:rPr lang="nl-NL" sz="2100" dirty="0"/>
              <a:t>Worden teamgenoten er enthousiast van?</a:t>
            </a:r>
          </a:p>
          <a:p>
            <a:endParaRPr lang="nl-NL" dirty="0"/>
          </a:p>
        </p:txBody>
      </p:sp>
      <p:sp>
        <p:nvSpPr>
          <p:cNvPr id="5" name="Tijdelijke aanduiding voor dianummer 4">
            <a:extLst>
              <a:ext uri="{FF2B5EF4-FFF2-40B4-BE49-F238E27FC236}">
                <a16:creationId xmlns:a16="http://schemas.microsoft.com/office/drawing/2014/main" id="{E0033E5C-0C3C-4B65-96D2-44C19105E225}"/>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4241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E40618-4AB1-4EB5-8686-5D69F2699072}"/>
              </a:ext>
            </a:extLst>
          </p:cNvPr>
          <p:cNvSpPr>
            <a:spLocks noGrp="1"/>
          </p:cNvSpPr>
          <p:nvPr>
            <p:ph type="title"/>
          </p:nvPr>
        </p:nvSpPr>
        <p:spPr/>
        <p:txBody>
          <a:bodyPr>
            <a:normAutofit fontScale="90000"/>
          </a:bodyPr>
          <a:lstStyle/>
          <a:p>
            <a:r>
              <a:rPr lang="nl-NL" dirty="0"/>
              <a:t>Check met elkaar doelstellingen</a:t>
            </a:r>
          </a:p>
        </p:txBody>
      </p:sp>
      <p:sp>
        <p:nvSpPr>
          <p:cNvPr id="5" name="Content Placeholder 4">
            <a:extLst>
              <a:ext uri="{FF2B5EF4-FFF2-40B4-BE49-F238E27FC236}">
                <a16:creationId xmlns:a16="http://schemas.microsoft.com/office/drawing/2014/main" id="{8D5F2020-52AE-474A-931B-4C8C135D4478}"/>
              </a:ext>
            </a:extLst>
          </p:cNvPr>
          <p:cNvSpPr>
            <a:spLocks noGrp="1"/>
          </p:cNvSpPr>
          <p:nvPr>
            <p:ph idx="1"/>
          </p:nvPr>
        </p:nvSpPr>
        <p:spPr>
          <a:xfrm>
            <a:off x="577236" y="1086506"/>
            <a:ext cx="7886700" cy="3774281"/>
          </a:xfrm>
        </p:spPr>
        <p:txBody>
          <a:bodyPr>
            <a:normAutofit/>
          </a:bodyPr>
          <a:lstStyle/>
          <a:p>
            <a:pPr>
              <a:buClr>
                <a:schemeClr val="accent5"/>
              </a:buClr>
            </a:pPr>
            <a:r>
              <a:rPr lang="nl-NL" dirty="0"/>
              <a:t>Zijn de doelstellingen concreet/SMART opgeschreven?</a:t>
            </a:r>
          </a:p>
          <a:p>
            <a:pPr>
              <a:buClr>
                <a:schemeClr val="accent5"/>
              </a:buClr>
            </a:pPr>
            <a:r>
              <a:rPr lang="nl-NL" dirty="0"/>
              <a:t>Volgen de doelstellingen logisch uit de regiovisie?</a:t>
            </a:r>
          </a:p>
          <a:p>
            <a:pPr>
              <a:buClr>
                <a:schemeClr val="accent5"/>
              </a:buClr>
            </a:pPr>
            <a:r>
              <a:rPr lang="nl-NL" dirty="0"/>
              <a:t>Zijn onze doelstelling(en) gericht op het verbeteren van de kwaliteit van het techn(olog)isch onderwijs?</a:t>
            </a:r>
          </a:p>
          <a:p>
            <a:pPr>
              <a:buClr>
                <a:schemeClr val="accent5"/>
              </a:buClr>
            </a:pPr>
            <a:r>
              <a:rPr lang="nl-NL" dirty="0"/>
              <a:t>Hebben we doelstelling(en) gericht op een aanpassing of behoud van ons onderwijsaanbod? (dekkend &amp; doelmatig aanbod)</a:t>
            </a:r>
          </a:p>
          <a:p>
            <a:pPr>
              <a:buClr>
                <a:schemeClr val="accent5"/>
              </a:buClr>
            </a:pPr>
            <a:r>
              <a:rPr lang="nl-NL" dirty="0"/>
              <a:t>Dragen onze doelstelling(en) bij aan een verbetering van de doorstroom naar het mbo, ook vanuit de niet-technische profielen en theoretische leerweg? </a:t>
            </a:r>
          </a:p>
        </p:txBody>
      </p:sp>
      <p:sp>
        <p:nvSpPr>
          <p:cNvPr id="2" name="Slide Number Placeholder 1">
            <a:extLst>
              <a:ext uri="{FF2B5EF4-FFF2-40B4-BE49-F238E27FC236}">
                <a16:creationId xmlns:a16="http://schemas.microsoft.com/office/drawing/2014/main" id="{EC288868-24BC-443B-9FB0-40C6B12228B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1448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8D03E-8A6D-4174-A656-F2DD4DEC67B2}"/>
              </a:ext>
            </a:extLst>
          </p:cNvPr>
          <p:cNvSpPr>
            <a:spLocks noGrp="1"/>
          </p:cNvSpPr>
          <p:nvPr>
            <p:ph type="title"/>
          </p:nvPr>
        </p:nvSpPr>
        <p:spPr/>
        <p:txBody>
          <a:bodyPr>
            <a:normAutofit fontScale="90000"/>
          </a:bodyPr>
          <a:lstStyle/>
          <a:p>
            <a:r>
              <a:rPr lang="nl-NL" dirty="0"/>
              <a:t>Doelen omzetten in actie!</a:t>
            </a:r>
          </a:p>
        </p:txBody>
      </p:sp>
      <p:sp>
        <p:nvSpPr>
          <p:cNvPr id="3" name="Tijdelijke aanduiding voor inhoud 2">
            <a:extLst>
              <a:ext uri="{FF2B5EF4-FFF2-40B4-BE49-F238E27FC236}">
                <a16:creationId xmlns:a16="http://schemas.microsoft.com/office/drawing/2014/main" id="{E6C55A84-E4FE-4DAD-AB39-34440C0F18F3}"/>
              </a:ext>
            </a:extLst>
          </p:cNvPr>
          <p:cNvSpPr>
            <a:spLocks noGrp="1"/>
          </p:cNvSpPr>
          <p:nvPr>
            <p:ph idx="1"/>
          </p:nvPr>
        </p:nvSpPr>
        <p:spPr/>
        <p:txBody>
          <a:bodyPr/>
          <a:lstStyle/>
          <a:p>
            <a:r>
              <a:rPr lang="nl-NL" dirty="0"/>
              <a:t>Hoe kunnen we de gestelde doelen bereiken? </a:t>
            </a:r>
          </a:p>
          <a:p>
            <a:r>
              <a:rPr lang="nl-NL" dirty="0"/>
              <a:t>Hoe komen we van de huidige situatie naar onze gewenste situatie? </a:t>
            </a:r>
          </a:p>
          <a:p>
            <a:r>
              <a:rPr lang="nl-NL" dirty="0"/>
              <a:t>U heeft hiervoor als het goed is al </a:t>
            </a:r>
            <a:r>
              <a:rPr lang="nl-NL" i="1" dirty="0"/>
              <a:t>ideeën, </a:t>
            </a:r>
            <a:r>
              <a:rPr lang="nl-NL" dirty="0"/>
              <a:t>het is zaak deze concreet om te zetten in activiteiten.</a:t>
            </a:r>
          </a:p>
          <a:p>
            <a:r>
              <a:rPr lang="nl-NL" dirty="0"/>
              <a:t>Er zijn meerdere manieren om doelen te bereiken, hier zullen dus keuzes in gemaakt moeten worden.</a:t>
            </a:r>
          </a:p>
          <a:p>
            <a:endParaRPr lang="nl-NL" dirty="0"/>
          </a:p>
        </p:txBody>
      </p:sp>
      <p:sp>
        <p:nvSpPr>
          <p:cNvPr id="5" name="Tijdelijke aanduiding voor dianummer 4">
            <a:extLst>
              <a:ext uri="{FF2B5EF4-FFF2-40B4-BE49-F238E27FC236}">
                <a16:creationId xmlns:a16="http://schemas.microsoft.com/office/drawing/2014/main" id="{5D7E8170-54FC-4055-851A-D11E9B4381B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18</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8118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15086E-A908-4ADA-9060-1EA1A015F73F}"/>
              </a:ext>
            </a:extLst>
          </p:cNvPr>
          <p:cNvSpPr>
            <a:spLocks noGrp="1"/>
          </p:cNvSpPr>
          <p:nvPr>
            <p:ph type="title"/>
          </p:nvPr>
        </p:nvSpPr>
        <p:spPr/>
        <p:txBody>
          <a:bodyPr>
            <a:normAutofit fontScale="90000"/>
          </a:bodyPr>
          <a:lstStyle/>
          <a:p>
            <a:r>
              <a:rPr lang="nl-NL" dirty="0"/>
              <a:t>Activiteiten</a:t>
            </a:r>
          </a:p>
        </p:txBody>
      </p:sp>
      <p:sp>
        <p:nvSpPr>
          <p:cNvPr id="3" name="Tijdelijke aanduiding voor inhoud 2">
            <a:extLst>
              <a:ext uri="{FF2B5EF4-FFF2-40B4-BE49-F238E27FC236}">
                <a16:creationId xmlns:a16="http://schemas.microsoft.com/office/drawing/2014/main" id="{FCABB4B4-7ABA-4331-A119-64A7571C025E}"/>
              </a:ext>
            </a:extLst>
          </p:cNvPr>
          <p:cNvSpPr>
            <a:spLocks noGrp="1"/>
          </p:cNvSpPr>
          <p:nvPr>
            <p:ph idx="1"/>
          </p:nvPr>
        </p:nvSpPr>
        <p:spPr>
          <a:xfrm>
            <a:off x="488902" y="1093048"/>
            <a:ext cx="7886700" cy="3610234"/>
          </a:xfrm>
        </p:spPr>
        <p:txBody>
          <a:bodyPr>
            <a:normAutofit/>
          </a:bodyPr>
          <a:lstStyle/>
          <a:p>
            <a:r>
              <a:rPr lang="nl-NL" sz="1600" dirty="0"/>
              <a:t>In het activiteitenplan moet vooral zichtbaar worden wat u gaat </a:t>
            </a:r>
            <a:r>
              <a:rPr lang="nl-NL" sz="1600" b="1" dirty="0"/>
              <a:t>doen </a:t>
            </a:r>
            <a:r>
              <a:rPr lang="nl-NL" sz="1600" dirty="0"/>
              <a:t>binnen het project. De korte beschrijving van een activiteit bevat daarom meestal een werkwoord. </a:t>
            </a:r>
          </a:p>
          <a:p>
            <a:r>
              <a:rPr lang="nl-NL" sz="1600" dirty="0"/>
              <a:t>In de beschrijving van de projectorganisatie kan vervolgens beschreven worden door </a:t>
            </a:r>
            <a:r>
              <a:rPr lang="nl-NL" sz="1600" b="1" dirty="0"/>
              <a:t>wie</a:t>
            </a:r>
            <a:r>
              <a:rPr lang="nl-NL" sz="1600" dirty="0"/>
              <a:t> een activiteit wordt uitgevoerd/ wie aan een activiteit deelneemt.</a:t>
            </a:r>
          </a:p>
          <a:p>
            <a:r>
              <a:rPr lang="nl-NL" sz="1600" dirty="0"/>
              <a:t>Het is belangrijk dat er een duidelijke koppeling is tussen uw activiteitenplan en de regiovisie. Probeer uw plan van aanpak logisch aan te laten sluiten op de uitgangspositie en beoogde situatie (zie onderstaand plaatje).</a:t>
            </a:r>
          </a:p>
          <a:p>
            <a:r>
              <a:rPr lang="nl-NL" sz="1600" dirty="0"/>
              <a:t>U voert activiteiten uit om resultaten te behalen (uw mijlpalen).</a:t>
            </a:r>
          </a:p>
          <a:p>
            <a:pPr marL="0" indent="0">
              <a:buNone/>
            </a:pPr>
            <a:endParaRPr lang="nl-NL" sz="1600" dirty="0"/>
          </a:p>
          <a:p>
            <a:endParaRPr lang="nl-NL" dirty="0"/>
          </a:p>
        </p:txBody>
      </p:sp>
      <p:sp>
        <p:nvSpPr>
          <p:cNvPr id="5" name="Tijdelijke aanduiding voor dianummer 4">
            <a:extLst>
              <a:ext uri="{FF2B5EF4-FFF2-40B4-BE49-F238E27FC236}">
                <a16:creationId xmlns:a16="http://schemas.microsoft.com/office/drawing/2014/main" id="{5A0BC682-1F1A-4A87-9D34-A3CA39477CC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Rechthoek 5">
            <a:extLst>
              <a:ext uri="{FF2B5EF4-FFF2-40B4-BE49-F238E27FC236}">
                <a16:creationId xmlns:a16="http://schemas.microsoft.com/office/drawing/2014/main" id="{51EBBC76-BFB5-43BC-83CA-D8FADA91344B}"/>
              </a:ext>
            </a:extLst>
          </p:cNvPr>
          <p:cNvSpPr/>
          <p:nvPr/>
        </p:nvSpPr>
        <p:spPr>
          <a:xfrm>
            <a:off x="701408" y="3761013"/>
            <a:ext cx="1357855" cy="670705"/>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nl-NL" sz="900" dirty="0">
                <a:effectLst/>
                <a:latin typeface="Arial" panose="020B0604020202020204" pitchFamily="34" charset="0"/>
                <a:ea typeface="Calibri" panose="020F0502020204030204" pitchFamily="34" charset="0"/>
                <a:cs typeface="Times New Roman" panose="02020603050405020304" pitchFamily="18" charset="0"/>
              </a:rPr>
              <a:t>Uitgangspositie </a:t>
            </a:r>
            <a:br>
              <a:rPr lang="nl-NL" sz="900" dirty="0">
                <a:effectLst/>
                <a:latin typeface="Arial" panose="020B0604020202020204" pitchFamily="34" charset="0"/>
                <a:ea typeface="Calibri" panose="020F0502020204030204" pitchFamily="34" charset="0"/>
                <a:cs typeface="Times New Roman" panose="02020603050405020304" pitchFamily="18" charset="0"/>
              </a:rPr>
            </a:br>
            <a:r>
              <a:rPr lang="nl-NL" sz="900" dirty="0">
                <a:effectLst/>
                <a:latin typeface="Arial" panose="020B0604020202020204" pitchFamily="34" charset="0"/>
                <a:ea typeface="Calibri" panose="020F0502020204030204" pitchFamily="34" charset="0"/>
                <a:cs typeface="Times New Roman" panose="02020603050405020304" pitchFamily="18" charset="0"/>
              </a:rPr>
              <a:t>(zie format regiovisie) </a:t>
            </a:r>
            <a:endParaRPr lang="nl-NL" sz="1100" dirty="0">
              <a:effectLst/>
              <a:ea typeface="Calibri" panose="020F0502020204030204" pitchFamily="34" charset="0"/>
              <a:cs typeface="Times New Roman" panose="02020603050405020304" pitchFamily="18" charset="0"/>
            </a:endParaRPr>
          </a:p>
        </p:txBody>
      </p:sp>
      <p:sp>
        <p:nvSpPr>
          <p:cNvPr id="7" name="Rechthoek 6">
            <a:extLst>
              <a:ext uri="{FF2B5EF4-FFF2-40B4-BE49-F238E27FC236}">
                <a16:creationId xmlns:a16="http://schemas.microsoft.com/office/drawing/2014/main" id="{B2FD8C26-925E-4159-855C-FC75B7D6B9FD}"/>
              </a:ext>
            </a:extLst>
          </p:cNvPr>
          <p:cNvSpPr/>
          <p:nvPr/>
        </p:nvSpPr>
        <p:spPr>
          <a:xfrm>
            <a:off x="6896485" y="3779980"/>
            <a:ext cx="1452538" cy="632773"/>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nl-NL" sz="900" dirty="0">
                <a:effectLst/>
                <a:latin typeface="Arial" panose="020B0604020202020204" pitchFamily="34" charset="0"/>
                <a:ea typeface="Calibri" panose="020F0502020204030204" pitchFamily="34" charset="0"/>
                <a:cs typeface="Times New Roman" panose="02020603050405020304" pitchFamily="18" charset="0"/>
              </a:rPr>
              <a:t>Beoogde situatie (doelstelling) </a:t>
            </a:r>
            <a:endParaRPr lang="nl-NL" sz="1100" dirty="0">
              <a:effectLst/>
              <a:ea typeface="Calibri" panose="020F0502020204030204" pitchFamily="34" charset="0"/>
              <a:cs typeface="Times New Roman" panose="02020603050405020304" pitchFamily="18" charset="0"/>
            </a:endParaRPr>
          </a:p>
        </p:txBody>
      </p:sp>
      <p:sp>
        <p:nvSpPr>
          <p:cNvPr id="8" name="Rechthoek 7">
            <a:extLst>
              <a:ext uri="{FF2B5EF4-FFF2-40B4-BE49-F238E27FC236}">
                <a16:creationId xmlns:a16="http://schemas.microsoft.com/office/drawing/2014/main" id="{67C2FFFB-9536-4D5D-883B-30FA8E4178E1}"/>
              </a:ext>
            </a:extLst>
          </p:cNvPr>
          <p:cNvSpPr/>
          <p:nvPr/>
        </p:nvSpPr>
        <p:spPr>
          <a:xfrm>
            <a:off x="3441003" y="4503117"/>
            <a:ext cx="1570469" cy="318770"/>
          </a:xfrm>
          <a:prstGeom prst="rect">
            <a:avLst/>
          </a:prstGeom>
        </p:spPr>
        <p:style>
          <a:lnRef idx="2">
            <a:schemeClr val="accent3"/>
          </a:lnRef>
          <a:fillRef idx="1">
            <a:schemeClr val="lt1"/>
          </a:fillRef>
          <a:effectRef idx="0">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6000"/>
              </a:lnSpc>
              <a:spcAft>
                <a:spcPts val="800"/>
              </a:spcAft>
            </a:pPr>
            <a:r>
              <a:rPr lang="nl-NL" sz="900" dirty="0">
                <a:latin typeface="Arial" panose="020B0604020202020204" pitchFamily="34" charset="0"/>
                <a:ea typeface="Calibri" panose="020F0502020204030204" pitchFamily="34" charset="0"/>
                <a:cs typeface="Times New Roman" panose="02020603050405020304" pitchFamily="18" charset="0"/>
              </a:rPr>
              <a:t>A</a:t>
            </a:r>
            <a:r>
              <a:rPr lang="nl-NL" sz="900" dirty="0">
                <a:effectLst/>
                <a:latin typeface="Arial" panose="020B0604020202020204" pitchFamily="34" charset="0"/>
                <a:ea typeface="Calibri" panose="020F0502020204030204" pitchFamily="34" charset="0"/>
                <a:cs typeface="Times New Roman" panose="02020603050405020304" pitchFamily="18" charset="0"/>
              </a:rPr>
              <a:t>ctiviteiten  </a:t>
            </a:r>
            <a:endParaRPr lang="nl-NL" sz="1100" dirty="0">
              <a:effectLst/>
              <a:ea typeface="Calibri" panose="020F0502020204030204" pitchFamily="34" charset="0"/>
              <a:cs typeface="Times New Roman" panose="02020603050405020304" pitchFamily="18" charset="0"/>
            </a:endParaRPr>
          </a:p>
        </p:txBody>
      </p:sp>
      <p:cxnSp>
        <p:nvCxnSpPr>
          <p:cNvPr id="9" name="Rechte verbindingslijn met pijl 8">
            <a:extLst>
              <a:ext uri="{FF2B5EF4-FFF2-40B4-BE49-F238E27FC236}">
                <a16:creationId xmlns:a16="http://schemas.microsoft.com/office/drawing/2014/main" id="{4DA7128F-46EB-4B4B-94D0-6210CF3E3D47}"/>
              </a:ext>
            </a:extLst>
          </p:cNvPr>
          <p:cNvCxnSpPr>
            <a:cxnSpLocks/>
          </p:cNvCxnSpPr>
          <p:nvPr/>
        </p:nvCxnSpPr>
        <p:spPr>
          <a:xfrm flipV="1">
            <a:off x="2059263" y="4030199"/>
            <a:ext cx="4745979" cy="202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568A6026-B759-459D-98B7-A5F8FD78142A}"/>
              </a:ext>
            </a:extLst>
          </p:cNvPr>
          <p:cNvCxnSpPr/>
          <p:nvPr/>
        </p:nvCxnSpPr>
        <p:spPr>
          <a:xfrm flipV="1">
            <a:off x="4226238" y="4050452"/>
            <a:ext cx="0" cy="4375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Ovaal 13">
            <a:extLst>
              <a:ext uri="{FF2B5EF4-FFF2-40B4-BE49-F238E27FC236}">
                <a16:creationId xmlns:a16="http://schemas.microsoft.com/office/drawing/2014/main" id="{EF148466-8410-4C7D-9FDE-8B1ADC664A7F}"/>
              </a:ext>
            </a:extLst>
          </p:cNvPr>
          <p:cNvSpPr/>
          <p:nvPr/>
        </p:nvSpPr>
        <p:spPr>
          <a:xfrm>
            <a:off x="5519566" y="4578959"/>
            <a:ext cx="1208144" cy="3584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accent1">
                    <a:lumMod val="75000"/>
                  </a:schemeClr>
                </a:solidFill>
                <a:latin typeface="Basic Sans"/>
              </a:rPr>
              <a:t>Mijlpalen/</a:t>
            </a:r>
          </a:p>
          <a:p>
            <a:pPr algn="ctr"/>
            <a:r>
              <a:rPr lang="nl-NL" sz="1100" dirty="0">
                <a:solidFill>
                  <a:schemeClr val="accent1">
                    <a:lumMod val="75000"/>
                  </a:schemeClr>
                </a:solidFill>
                <a:latin typeface="Basic Sans"/>
              </a:rPr>
              <a:t>Resultaten</a:t>
            </a:r>
          </a:p>
        </p:txBody>
      </p:sp>
      <p:cxnSp>
        <p:nvCxnSpPr>
          <p:cNvPr id="15" name="Rechte verbindingslijn met pijl 14">
            <a:extLst>
              <a:ext uri="{FF2B5EF4-FFF2-40B4-BE49-F238E27FC236}">
                <a16:creationId xmlns:a16="http://schemas.microsoft.com/office/drawing/2014/main" id="{86BF6F04-D3D1-4E74-8ACF-F38088829137}"/>
              </a:ext>
            </a:extLst>
          </p:cNvPr>
          <p:cNvCxnSpPr/>
          <p:nvPr/>
        </p:nvCxnSpPr>
        <p:spPr>
          <a:xfrm flipV="1">
            <a:off x="6119789" y="4065602"/>
            <a:ext cx="0" cy="437515"/>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5517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FC178-7856-44CC-93E7-C5B45A05C6F1}"/>
              </a:ext>
            </a:extLst>
          </p:cNvPr>
          <p:cNvSpPr>
            <a:spLocks noGrp="1"/>
          </p:cNvSpPr>
          <p:nvPr>
            <p:ph type="title"/>
          </p:nvPr>
        </p:nvSpPr>
        <p:spPr/>
        <p:txBody>
          <a:bodyPr>
            <a:normAutofit fontScale="90000"/>
          </a:bodyPr>
          <a:lstStyle/>
          <a:p>
            <a:r>
              <a:rPr lang="nl-NL" dirty="0"/>
              <a:t>Inhoudsopgave</a:t>
            </a:r>
          </a:p>
        </p:txBody>
      </p:sp>
      <p:sp>
        <p:nvSpPr>
          <p:cNvPr id="3" name="Content Placeholder 2">
            <a:extLst>
              <a:ext uri="{FF2B5EF4-FFF2-40B4-BE49-F238E27FC236}">
                <a16:creationId xmlns:a16="http://schemas.microsoft.com/office/drawing/2014/main" id="{25863B19-A71E-44FB-ABA6-36134BBE65ED}"/>
              </a:ext>
            </a:extLst>
          </p:cNvPr>
          <p:cNvSpPr>
            <a:spLocks noGrp="1"/>
          </p:cNvSpPr>
          <p:nvPr>
            <p:ph idx="1"/>
          </p:nvPr>
        </p:nvSpPr>
        <p:spPr>
          <a:xfrm>
            <a:off x="628650" y="1369219"/>
            <a:ext cx="4704002" cy="3108068"/>
          </a:xfrm>
        </p:spPr>
        <p:txBody>
          <a:bodyPr>
            <a:normAutofit/>
          </a:bodyPr>
          <a:lstStyle/>
          <a:p>
            <a:r>
              <a:rPr lang="nl-NL" dirty="0"/>
              <a:t>Terugkijken werkboek 1 (regiovisie) en ideeën (evt. naar aanleiding van Design Thinking Toolbox)</a:t>
            </a:r>
          </a:p>
          <a:p>
            <a:r>
              <a:rPr lang="nl-NL" dirty="0"/>
              <a:t>Wat is de methode “Plan on a Page”?</a:t>
            </a:r>
          </a:p>
          <a:p>
            <a:r>
              <a:rPr lang="nl-NL" dirty="0"/>
              <a:t>Scope &amp; Doelen</a:t>
            </a:r>
          </a:p>
          <a:p>
            <a:r>
              <a:rPr lang="nl-NL" dirty="0"/>
              <a:t>Planning </a:t>
            </a:r>
          </a:p>
          <a:p>
            <a:r>
              <a:rPr lang="nl-NL" dirty="0"/>
              <a:t>Rollen &amp; verantwoordelijkheden</a:t>
            </a:r>
          </a:p>
          <a:p>
            <a:endParaRPr lang="nl-NL" dirty="0"/>
          </a:p>
          <a:p>
            <a:endParaRPr lang="nl-NL" dirty="0"/>
          </a:p>
          <a:p>
            <a:endParaRPr lang="nl-NL" dirty="0"/>
          </a:p>
        </p:txBody>
      </p:sp>
      <p:sp>
        <p:nvSpPr>
          <p:cNvPr id="4" name="Subtitle 3">
            <a:extLst>
              <a:ext uri="{FF2B5EF4-FFF2-40B4-BE49-F238E27FC236}">
                <a16:creationId xmlns:a16="http://schemas.microsoft.com/office/drawing/2014/main" id="{C9358001-D486-4E08-B40C-BE54AD4119A8}"/>
              </a:ext>
            </a:extLst>
          </p:cNvPr>
          <p:cNvSpPr>
            <a:spLocks noGrp="1"/>
          </p:cNvSpPr>
          <p:nvPr>
            <p:ph type="subTitle" idx="13"/>
          </p:nvPr>
        </p:nvSpPr>
        <p:spPr>
          <a:xfrm>
            <a:off x="628650" y="810924"/>
            <a:ext cx="7886700" cy="285172"/>
          </a:xfrm>
        </p:spPr>
        <p:txBody>
          <a:bodyPr/>
          <a:lstStyle/>
          <a:p>
            <a:r>
              <a:rPr lang="nl-NL" dirty="0"/>
              <a:t>Werkboek 3</a:t>
            </a:r>
          </a:p>
        </p:txBody>
      </p:sp>
      <p:sp>
        <p:nvSpPr>
          <p:cNvPr id="5" name="Slide Number Placeholder 4">
            <a:extLst>
              <a:ext uri="{FF2B5EF4-FFF2-40B4-BE49-F238E27FC236}">
                <a16:creationId xmlns:a16="http://schemas.microsoft.com/office/drawing/2014/main" id="{9B1855E5-5316-4267-95B4-F6CBBC003229}"/>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pic>
        <p:nvPicPr>
          <p:cNvPr id="1026" name="Picture 2" descr="Afbeeldingsresultaat voor plaatje agenda">
            <a:extLst>
              <a:ext uri="{FF2B5EF4-FFF2-40B4-BE49-F238E27FC236}">
                <a16:creationId xmlns:a16="http://schemas.microsoft.com/office/drawing/2014/main" id="{768107AE-2F90-4424-B414-8D6C019D4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8769" y="1805144"/>
            <a:ext cx="3431022" cy="2527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009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D77CD3-B6CA-4ED6-903C-466350128507}"/>
              </a:ext>
            </a:extLst>
          </p:cNvPr>
          <p:cNvSpPr>
            <a:spLocks noGrp="1"/>
          </p:cNvSpPr>
          <p:nvPr>
            <p:ph type="title"/>
          </p:nvPr>
        </p:nvSpPr>
        <p:spPr/>
        <p:txBody>
          <a:bodyPr/>
          <a:lstStyle/>
          <a:p>
            <a:r>
              <a:rPr lang="en-US" b="1" dirty="0">
                <a:solidFill>
                  <a:schemeClr val="bg1"/>
                </a:solidFill>
                <a:latin typeface="Basic Sans Bold"/>
              </a:rPr>
              <a:t>Samenvatting</a:t>
            </a:r>
            <a:endParaRPr lang="nl-NL" b="1" dirty="0">
              <a:solidFill>
                <a:schemeClr val="bg1"/>
              </a:solidFill>
              <a:latin typeface="Basic Sans Bold"/>
            </a:endParaRPr>
          </a:p>
        </p:txBody>
      </p:sp>
      <p:sp>
        <p:nvSpPr>
          <p:cNvPr id="7" name="Text Placeholder 6">
            <a:extLst>
              <a:ext uri="{FF2B5EF4-FFF2-40B4-BE49-F238E27FC236}">
                <a16:creationId xmlns:a16="http://schemas.microsoft.com/office/drawing/2014/main" id="{7620DDA2-7B07-444B-838E-AADF0A967316}"/>
              </a:ext>
            </a:extLst>
          </p:cNvPr>
          <p:cNvSpPr>
            <a:spLocks noGrp="1"/>
          </p:cNvSpPr>
          <p:nvPr>
            <p:ph type="body" idx="1"/>
          </p:nvPr>
        </p:nvSpPr>
        <p:spPr/>
        <p:txBody>
          <a:bodyPr/>
          <a:lstStyle/>
          <a:p>
            <a:r>
              <a:rPr lang="nl-NL" dirty="0">
                <a:solidFill>
                  <a:schemeClr val="bg2"/>
                </a:solidFill>
                <a:latin typeface="Basic Sans"/>
              </a:rPr>
              <a:t>Korte samenvatting van wat er zojuist is opgehaald en besproken.</a:t>
            </a:r>
          </a:p>
          <a:p>
            <a:endParaRPr lang="nl-NL" dirty="0"/>
          </a:p>
        </p:txBody>
      </p:sp>
      <p:sp>
        <p:nvSpPr>
          <p:cNvPr id="5" name="Slide Number Placeholder 4">
            <a:extLst>
              <a:ext uri="{FF2B5EF4-FFF2-40B4-BE49-F238E27FC236}">
                <a16:creationId xmlns:a16="http://schemas.microsoft.com/office/drawing/2014/main" id="{1D8E8203-198F-40A4-8B98-B5376BA80CF9}"/>
              </a:ext>
            </a:extLst>
          </p:cNvPr>
          <p:cNvSpPr>
            <a:spLocks noGrp="1"/>
          </p:cNvSpPr>
          <p:nvPr>
            <p:ph type="sldNum" sz="quarter" idx="4294967295"/>
          </p:nvPr>
        </p:nvSpPr>
        <p:spPr>
          <a:xfrm>
            <a:off x="0" y="4668838"/>
            <a:ext cx="465138" cy="38258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20</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10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3B9E6A-5480-430F-975E-1B7C1553F7EC}"/>
              </a:ext>
            </a:extLst>
          </p:cNvPr>
          <p:cNvSpPr>
            <a:spLocks noGrp="1"/>
          </p:cNvSpPr>
          <p:nvPr>
            <p:ph type="title"/>
          </p:nvPr>
        </p:nvSpPr>
        <p:spPr>
          <a:xfrm>
            <a:off x="4947748" y="1337969"/>
            <a:ext cx="4312630" cy="2166835"/>
          </a:xfrm>
        </p:spPr>
        <p:txBody>
          <a:bodyPr vert="horz" lIns="91440" tIns="45720" rIns="91440" bIns="45720" rtlCol="0" anchor="b">
            <a:normAutofit/>
          </a:bodyPr>
          <a:lstStyle/>
          <a:p>
            <a:r>
              <a:rPr lang="en-US" sz="3200" b="1" dirty="0">
                <a:solidFill>
                  <a:schemeClr val="bg1"/>
                </a:solidFill>
                <a:latin typeface="Basic Sans Bold"/>
              </a:rPr>
              <a:t>Planning</a:t>
            </a:r>
          </a:p>
        </p:txBody>
      </p:sp>
      <p:sp>
        <p:nvSpPr>
          <p:cNvPr id="6" name="Text Placeholder 5">
            <a:extLst>
              <a:ext uri="{FF2B5EF4-FFF2-40B4-BE49-F238E27FC236}">
                <a16:creationId xmlns:a16="http://schemas.microsoft.com/office/drawing/2014/main" id="{A5301471-D2B2-4B82-A74F-F902FC8B0CD7}"/>
              </a:ext>
            </a:extLst>
          </p:cNvPr>
          <p:cNvSpPr>
            <a:spLocks noGrp="1"/>
          </p:cNvSpPr>
          <p:nvPr>
            <p:ph type="body" idx="1"/>
          </p:nvPr>
        </p:nvSpPr>
        <p:spPr>
          <a:xfrm>
            <a:off x="4947748" y="3572647"/>
            <a:ext cx="3483937" cy="860898"/>
          </a:xfrm>
        </p:spPr>
        <p:txBody>
          <a:bodyPr vert="horz" lIns="91440" tIns="45720" rIns="91440" bIns="45720" rtlCol="0" anchor="t">
            <a:normAutofit/>
          </a:bodyPr>
          <a:lstStyle/>
          <a:p>
            <a:r>
              <a:rPr lang="en-US" sz="1500" dirty="0">
                <a:solidFill>
                  <a:schemeClr val="tx1"/>
                </a:solidFill>
                <a:latin typeface="Basic Sans"/>
              </a:rPr>
              <a:t>Opzetten van de planning aan de hand van mijlpalen.</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050" name="Picture 2" descr="Afbeeldingsresultaat voor milestones png">
            <a:extLst>
              <a:ext uri="{FF2B5EF4-FFF2-40B4-BE49-F238E27FC236}">
                <a16:creationId xmlns:a16="http://schemas.microsoft.com/office/drawing/2014/main" id="{13E22824-F875-4B58-9E0E-6DE9F874F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52" y="2821394"/>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milestones png">
            <a:extLst>
              <a:ext uri="{FF2B5EF4-FFF2-40B4-BE49-F238E27FC236}">
                <a16:creationId xmlns:a16="http://schemas.microsoft.com/office/drawing/2014/main" id="{5576F089-41AA-4007-99DD-9D6B1B36B1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7763" y="792287"/>
            <a:ext cx="1420598" cy="14205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beeldingsresultaat voor milestones png">
            <a:extLst>
              <a:ext uri="{FF2B5EF4-FFF2-40B4-BE49-F238E27FC236}">
                <a16:creationId xmlns:a16="http://schemas.microsoft.com/office/drawing/2014/main" id="{AEB81B15-2C71-4BFC-8F9C-CE1EA455B2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001" y="1877401"/>
            <a:ext cx="1586734" cy="158673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fbeeldingsresultaat voor milestones png">
            <a:extLst>
              <a:ext uri="{FF2B5EF4-FFF2-40B4-BE49-F238E27FC236}">
                <a16:creationId xmlns:a16="http://schemas.microsoft.com/office/drawing/2014/main" id="{39592330-0C17-4151-9D56-52DFCD3EA7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136" y="-58189"/>
            <a:ext cx="1062450" cy="10624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fbeeldingsresultaat voor Results png">
            <a:extLst>
              <a:ext uri="{FF2B5EF4-FFF2-40B4-BE49-F238E27FC236}">
                <a16:creationId xmlns:a16="http://schemas.microsoft.com/office/drawing/2014/main" id="{98D5617A-B7E1-41BE-840C-916B99D6A0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499" y="288519"/>
            <a:ext cx="1771191" cy="125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0985"/>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E6C1BA-3B5C-4306-9261-A173A5E7518E}"/>
              </a:ext>
            </a:extLst>
          </p:cNvPr>
          <p:cNvSpPr>
            <a:spLocks noGrp="1"/>
          </p:cNvSpPr>
          <p:nvPr>
            <p:ph type="title"/>
          </p:nvPr>
        </p:nvSpPr>
        <p:spPr/>
        <p:txBody>
          <a:bodyPr>
            <a:normAutofit fontScale="90000"/>
          </a:bodyPr>
          <a:lstStyle/>
          <a:p>
            <a:r>
              <a:rPr lang="nl-NL" dirty="0"/>
              <a:t>Mijlpalen</a:t>
            </a:r>
          </a:p>
        </p:txBody>
      </p:sp>
      <p:sp>
        <p:nvSpPr>
          <p:cNvPr id="3" name="Tijdelijke aanduiding voor inhoud 2">
            <a:extLst>
              <a:ext uri="{FF2B5EF4-FFF2-40B4-BE49-F238E27FC236}">
                <a16:creationId xmlns:a16="http://schemas.microsoft.com/office/drawing/2014/main" id="{6F4AF5CA-8E59-4AAF-8AC0-E19C11F8F009}"/>
              </a:ext>
            </a:extLst>
          </p:cNvPr>
          <p:cNvSpPr>
            <a:spLocks noGrp="1"/>
          </p:cNvSpPr>
          <p:nvPr>
            <p:ph idx="1"/>
          </p:nvPr>
        </p:nvSpPr>
        <p:spPr>
          <a:xfrm>
            <a:off x="628649" y="1369218"/>
            <a:ext cx="8278459" cy="3682929"/>
          </a:xfrm>
        </p:spPr>
        <p:txBody>
          <a:bodyPr>
            <a:normAutofit lnSpcReduction="10000"/>
          </a:bodyPr>
          <a:lstStyle/>
          <a:p>
            <a:r>
              <a:rPr lang="nl-NL" dirty="0"/>
              <a:t>Een mijlpaal wordt ook wel een tussenresultaat genoemd. </a:t>
            </a:r>
            <a:r>
              <a:rPr lang="nl-NL" dirty="0">
                <a:latin typeface="Basic Sans"/>
              </a:rPr>
              <a:t>Wat hebben de partners teweeg gebracht/opgeleverd als (een deel van) het project klaar is? </a:t>
            </a:r>
            <a:endParaRPr lang="nl-NL" dirty="0"/>
          </a:p>
          <a:p>
            <a:r>
              <a:rPr lang="nl-NL" dirty="0"/>
              <a:t>Mijlpalen verdelen een groter project in kleinere stappen (tenminste 1-2 maanden). Het zijn herkenningspunten op weg naar het uiteindelijke doel!</a:t>
            </a:r>
          </a:p>
          <a:p>
            <a:r>
              <a:rPr lang="nl-NL" dirty="0"/>
              <a:t>Mijlpalen maken het project voor iedereen behapbaar en makkelijker om te monitoren (en tussentijds eventueel aan te passen). </a:t>
            </a:r>
          </a:p>
          <a:p>
            <a:r>
              <a:rPr lang="nl-NL" dirty="0"/>
              <a:t>Mijlpalen kunnen ook een goed moment zijn om weer een nieuwe beslissing ten aanzien van het project te nemen (bijvoorbeeld een go/no go-moment). </a:t>
            </a:r>
          </a:p>
          <a:p>
            <a:r>
              <a:rPr lang="nl-NL" dirty="0"/>
              <a:t>Sommige mijlpalen zijn ook echte hoogtepunten voor het team: mooi om dit te vieren!</a:t>
            </a:r>
          </a:p>
          <a:p>
            <a:pPr marL="0" indent="0">
              <a:buNone/>
            </a:pPr>
            <a:r>
              <a:rPr lang="nl-NL" altLang="nl-NL" i="1" dirty="0">
                <a:solidFill>
                  <a:srgbClr val="7030A0"/>
                </a:solidFill>
              </a:rPr>
              <a:t>Vorm: een mijlpaal is een meetbaar tussenresultaat voor het bereiken van een doel, verdeelt het werk over de tijd, is altijd SMART geformuleerd.</a:t>
            </a:r>
            <a:endParaRPr lang="nl-NL" i="1" dirty="0">
              <a:solidFill>
                <a:srgbClr val="7030A0"/>
              </a:solidFill>
            </a:endParaRPr>
          </a:p>
          <a:p>
            <a:pPr marL="0" indent="0">
              <a:buNone/>
            </a:pPr>
            <a:endParaRPr lang="nl-NL" dirty="0"/>
          </a:p>
        </p:txBody>
      </p:sp>
      <p:sp>
        <p:nvSpPr>
          <p:cNvPr id="4" name="Ondertitel 3">
            <a:extLst>
              <a:ext uri="{FF2B5EF4-FFF2-40B4-BE49-F238E27FC236}">
                <a16:creationId xmlns:a16="http://schemas.microsoft.com/office/drawing/2014/main" id="{83460356-259B-4191-80B9-A55DE03F078D}"/>
              </a:ext>
            </a:extLst>
          </p:cNvPr>
          <p:cNvSpPr>
            <a:spLocks noGrp="1"/>
          </p:cNvSpPr>
          <p:nvPr>
            <p:ph type="subTitle" idx="13"/>
          </p:nvPr>
        </p:nvSpPr>
        <p:spPr/>
        <p:txBody>
          <a:bodyPr/>
          <a:lstStyle/>
          <a:p>
            <a:r>
              <a:rPr lang="nl-NL" dirty="0"/>
              <a:t>Waarom en wat is het?</a:t>
            </a:r>
          </a:p>
        </p:txBody>
      </p:sp>
      <p:sp>
        <p:nvSpPr>
          <p:cNvPr id="5" name="Tijdelijke aanduiding voor dianummer 4">
            <a:extLst>
              <a:ext uri="{FF2B5EF4-FFF2-40B4-BE49-F238E27FC236}">
                <a16:creationId xmlns:a16="http://schemas.microsoft.com/office/drawing/2014/main" id="{AE810E17-DC1B-462C-8F36-233E88D7170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Afbeelding 6">
            <a:extLst>
              <a:ext uri="{FF2B5EF4-FFF2-40B4-BE49-F238E27FC236}">
                <a16:creationId xmlns:a16="http://schemas.microsoft.com/office/drawing/2014/main" id="{FB5E1A74-E763-4D25-95DB-1E8826D0647B}"/>
              </a:ext>
            </a:extLst>
          </p:cNvPr>
          <p:cNvPicPr>
            <a:picLocks noChangeAspect="1"/>
          </p:cNvPicPr>
          <p:nvPr/>
        </p:nvPicPr>
        <p:blipFill rotWithShape="1">
          <a:blip r:embed="rId3"/>
          <a:srcRect l="19112" t="26722" r="58229" b="39341"/>
          <a:stretch/>
        </p:blipFill>
        <p:spPr>
          <a:xfrm>
            <a:off x="7644599" y="91353"/>
            <a:ext cx="1168257" cy="1166454"/>
          </a:xfrm>
          <a:prstGeom prst="rect">
            <a:avLst/>
          </a:prstGeom>
        </p:spPr>
      </p:pic>
    </p:spTree>
    <p:extLst>
      <p:ext uri="{BB962C8B-B14F-4D97-AF65-F5344CB8AC3E}">
        <p14:creationId xmlns:p14="http://schemas.microsoft.com/office/powerpoint/2010/main" val="19575226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22192F7-F262-4651-B933-C66F44767B6A}"/>
              </a:ext>
            </a:extLst>
          </p:cNvPr>
          <p:cNvSpPr>
            <a:spLocks noGrp="1" noChangeArrowheads="1"/>
          </p:cNvSpPr>
          <p:nvPr>
            <p:ph type="title"/>
          </p:nvPr>
        </p:nvSpPr>
        <p:spPr/>
        <p:txBody>
          <a:bodyPr>
            <a:noAutofit/>
          </a:bodyPr>
          <a:lstStyle/>
          <a:p>
            <a:r>
              <a:rPr lang="nl-NL" altLang="nl-NL" sz="4000" dirty="0"/>
              <a:t>Mijlpalenplan</a:t>
            </a:r>
          </a:p>
        </p:txBody>
      </p:sp>
      <p:sp>
        <p:nvSpPr>
          <p:cNvPr id="3" name="Subtitle 2">
            <a:extLst>
              <a:ext uri="{FF2B5EF4-FFF2-40B4-BE49-F238E27FC236}">
                <a16:creationId xmlns:a16="http://schemas.microsoft.com/office/drawing/2014/main" id="{0F672445-23D9-4D3F-80A4-9F8EBF392AFD}"/>
              </a:ext>
            </a:extLst>
          </p:cNvPr>
          <p:cNvSpPr>
            <a:spLocks noGrp="1"/>
          </p:cNvSpPr>
          <p:nvPr>
            <p:ph type="subTitle" idx="13"/>
          </p:nvPr>
        </p:nvSpPr>
        <p:spPr/>
        <p:txBody>
          <a:bodyPr/>
          <a:lstStyle/>
          <a:p>
            <a:pPr lvl="0">
              <a:lnSpc>
                <a:spcPct val="100000"/>
              </a:lnSpc>
              <a:spcBef>
                <a:spcPts val="0"/>
              </a:spcBef>
              <a:defRPr/>
            </a:pPr>
            <a:r>
              <a:rPr lang="nl-NL" sz="2000" dirty="0"/>
              <a:t>Een aantal mijlpalen samen vormen een mijlpalenplan. Dit plan:</a:t>
            </a:r>
          </a:p>
        </p:txBody>
      </p:sp>
      <p:sp>
        <p:nvSpPr>
          <p:cNvPr id="6" name="Rectangle 3">
            <a:extLst>
              <a:ext uri="{FF2B5EF4-FFF2-40B4-BE49-F238E27FC236}">
                <a16:creationId xmlns:a16="http://schemas.microsoft.com/office/drawing/2014/main" id="{CA8A1ED8-7FD7-4822-9A3C-F72E53D460C6}"/>
              </a:ext>
            </a:extLst>
          </p:cNvPr>
          <p:cNvSpPr txBox="1">
            <a:spLocks noChangeArrowheads="1"/>
          </p:cNvSpPr>
          <p:nvPr/>
        </p:nvSpPr>
        <p:spPr>
          <a:xfrm>
            <a:off x="628650" y="1336852"/>
            <a:ext cx="2776832" cy="31080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1pPr>
            <a:lvl2pPr marL="685800" indent="-228600" algn="l" defTabSz="914400" rtl="0" eaLnBrk="1" latinLnBrk="0" hangingPunct="1">
              <a:lnSpc>
                <a:spcPct val="90000"/>
              </a:lnSpc>
              <a:spcBef>
                <a:spcPts val="500"/>
              </a:spcBef>
              <a:buClr>
                <a:srgbClr val="0082C9"/>
              </a:buClr>
              <a:buFont typeface="Arial" panose="020B0604020202020204" pitchFamily="34" charset="0"/>
              <a:buChar char="•"/>
              <a:defRPr sz="2400" b="0" i="0" kern="1200">
                <a:solidFill>
                  <a:schemeClr val="tx1"/>
                </a:solidFill>
                <a:latin typeface="Basic Sans" pitchFamily="2" charset="77"/>
                <a:ea typeface="Open Sans Light" charset="0"/>
                <a:cs typeface="Open Sans Light" charset="0"/>
              </a:defRPr>
            </a:lvl2pPr>
            <a:lvl3pPr marL="1143000" indent="-228600" algn="l" defTabSz="914400" rtl="0" eaLnBrk="1" latinLnBrk="0" hangingPunct="1">
              <a:lnSpc>
                <a:spcPct val="90000"/>
              </a:lnSpc>
              <a:spcBef>
                <a:spcPts val="500"/>
              </a:spcBef>
              <a:buClr>
                <a:srgbClr val="0082C9"/>
              </a:buClr>
              <a:buFont typeface="Arial" panose="020B0604020202020204" pitchFamily="34" charset="0"/>
              <a:buChar char="•"/>
              <a:defRPr sz="2000" b="0" i="0" kern="1200">
                <a:solidFill>
                  <a:schemeClr val="tx1"/>
                </a:solidFill>
                <a:latin typeface="Basic Sans" pitchFamily="2" charset="77"/>
                <a:ea typeface="Open Sans Light" charset="0"/>
                <a:cs typeface="Open Sans Light" charset="0"/>
              </a:defRPr>
            </a:lvl3pPr>
            <a:lvl4pPr marL="1600200" indent="-228600" algn="l" defTabSz="914400" rtl="0" eaLnBrk="1" latinLnBrk="0" hangingPunct="1">
              <a:lnSpc>
                <a:spcPct val="90000"/>
              </a:lnSpc>
              <a:spcBef>
                <a:spcPts val="5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4pPr>
            <a:lvl5pPr marL="2057400" indent="-228600" algn="l" defTabSz="914400" rtl="0" eaLnBrk="1" latinLnBrk="0" hangingPunct="1">
              <a:lnSpc>
                <a:spcPct val="90000"/>
              </a:lnSpc>
              <a:spcBef>
                <a:spcPts val="5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None/>
              <a:defRPr/>
            </a:pPr>
            <a:endParaRPr lang="nl-NL" altLang="nl-NL" sz="2000" dirty="0"/>
          </a:p>
        </p:txBody>
      </p:sp>
      <p:sp>
        <p:nvSpPr>
          <p:cNvPr id="7" name="Rectangle 3">
            <a:extLst>
              <a:ext uri="{FF2B5EF4-FFF2-40B4-BE49-F238E27FC236}">
                <a16:creationId xmlns:a16="http://schemas.microsoft.com/office/drawing/2014/main" id="{A071E71D-3E2F-43A9-8998-8E38DC48CDA9}"/>
              </a:ext>
            </a:extLst>
          </p:cNvPr>
          <p:cNvSpPr txBox="1">
            <a:spLocks noChangeArrowheads="1"/>
          </p:cNvSpPr>
          <p:nvPr/>
        </p:nvSpPr>
        <p:spPr>
          <a:xfrm>
            <a:off x="729471" y="1336852"/>
            <a:ext cx="7717485" cy="3108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1pPr>
            <a:lvl2pPr marL="685800" indent="-228600" algn="l" defTabSz="914400" rtl="0" eaLnBrk="1" latinLnBrk="0" hangingPunct="1">
              <a:lnSpc>
                <a:spcPct val="90000"/>
              </a:lnSpc>
              <a:spcBef>
                <a:spcPts val="500"/>
              </a:spcBef>
              <a:buClr>
                <a:srgbClr val="0082C9"/>
              </a:buClr>
              <a:buFont typeface="Arial" panose="020B0604020202020204" pitchFamily="34" charset="0"/>
              <a:buChar char="•"/>
              <a:defRPr sz="2400" b="0" i="0" kern="1200">
                <a:solidFill>
                  <a:schemeClr val="tx1"/>
                </a:solidFill>
                <a:latin typeface="Basic Sans" pitchFamily="2" charset="77"/>
                <a:ea typeface="Open Sans Light" charset="0"/>
                <a:cs typeface="Open Sans Light" charset="0"/>
              </a:defRPr>
            </a:lvl2pPr>
            <a:lvl3pPr marL="1143000" indent="-228600" algn="l" defTabSz="914400" rtl="0" eaLnBrk="1" latinLnBrk="0" hangingPunct="1">
              <a:lnSpc>
                <a:spcPct val="90000"/>
              </a:lnSpc>
              <a:spcBef>
                <a:spcPts val="500"/>
              </a:spcBef>
              <a:buClr>
                <a:srgbClr val="0082C9"/>
              </a:buClr>
              <a:buFont typeface="Arial" panose="020B0604020202020204" pitchFamily="34" charset="0"/>
              <a:buChar char="•"/>
              <a:defRPr sz="2000" b="0" i="0" kern="1200">
                <a:solidFill>
                  <a:schemeClr val="tx1"/>
                </a:solidFill>
                <a:latin typeface="Basic Sans" pitchFamily="2" charset="77"/>
                <a:ea typeface="Open Sans Light" charset="0"/>
                <a:cs typeface="Open Sans Light" charset="0"/>
              </a:defRPr>
            </a:lvl3pPr>
            <a:lvl4pPr marL="1600200" indent="-228600" algn="l" defTabSz="914400" rtl="0" eaLnBrk="1" latinLnBrk="0" hangingPunct="1">
              <a:lnSpc>
                <a:spcPct val="90000"/>
              </a:lnSpc>
              <a:spcBef>
                <a:spcPts val="5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4pPr>
            <a:lvl5pPr marL="2057400" indent="-228600" algn="l" defTabSz="914400" rtl="0" eaLnBrk="1" latinLnBrk="0" hangingPunct="1">
              <a:lnSpc>
                <a:spcPct val="90000"/>
              </a:lnSpc>
              <a:spcBef>
                <a:spcPts val="500"/>
              </a:spcBef>
              <a:buClr>
                <a:srgbClr val="0082C9"/>
              </a:buClr>
              <a:buFont typeface="Arial" panose="020B0604020202020204" pitchFamily="34" charset="0"/>
              <a:buChar char="•"/>
              <a:defRPr sz="1800" b="0" i="0" kern="1200">
                <a:solidFill>
                  <a:schemeClr val="tx1"/>
                </a:solidFill>
                <a:latin typeface="Basic Sans" pitchFamily="2" charset="77"/>
                <a:ea typeface="Open Sans Light" charset="0"/>
                <a:cs typeface="Open Sans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1463" indent="-271463"/>
            <a:r>
              <a:rPr lang="nl-NL" altLang="nl-NL" dirty="0"/>
              <a:t>geeft aan wanneer de doelen met bijbehorende mijlpalen gerealiseerd moeten zijn;</a:t>
            </a:r>
          </a:p>
          <a:p>
            <a:pPr marL="271463" indent="-271463"/>
            <a:r>
              <a:rPr lang="nl-NL" altLang="nl-NL" dirty="0"/>
              <a:t>is logisch: te behalen resultaten zijn op elkaar afgestemd zodat de juiste beslissingen kunnen worden genomen;</a:t>
            </a:r>
          </a:p>
          <a:p>
            <a:pPr marL="271463" indent="-271463"/>
            <a:r>
              <a:rPr lang="nl-NL" altLang="nl-NL" dirty="0"/>
              <a:t>geeft afhankelijkheden aan;</a:t>
            </a:r>
          </a:p>
          <a:p>
            <a:pPr marL="271463" indent="-271463"/>
            <a:r>
              <a:rPr lang="nl-NL" altLang="nl-NL" dirty="0"/>
              <a:t>is controleerbaar – bij het bereiken van een mijlpaal ligt er een concreet resultaat. Die tussentijdse resultaten zijn vooraf gespecificeerd (zowel kwalitatief &amp; kwantitatief).</a:t>
            </a:r>
          </a:p>
        </p:txBody>
      </p:sp>
      <p:sp>
        <p:nvSpPr>
          <p:cNvPr id="2" name="Slide Number Placeholder 1">
            <a:extLst>
              <a:ext uri="{FF2B5EF4-FFF2-40B4-BE49-F238E27FC236}">
                <a16:creationId xmlns:a16="http://schemas.microsoft.com/office/drawing/2014/main" id="{3A79E7EC-6412-4A0B-A325-D53C5AF0FE24}"/>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D95D9DE4-61C6-465A-8397-678F28BB3179}"/>
              </a:ext>
            </a:extLst>
          </p:cNvPr>
          <p:cNvPicPr>
            <a:picLocks noChangeAspect="1"/>
          </p:cNvPicPr>
          <p:nvPr/>
        </p:nvPicPr>
        <p:blipFill rotWithShape="1">
          <a:blip r:embed="rId3"/>
          <a:srcRect l="19112" t="24959" r="58229" b="37824"/>
          <a:stretch/>
        </p:blipFill>
        <p:spPr>
          <a:xfrm>
            <a:off x="7734618" y="213204"/>
            <a:ext cx="1168257" cy="127921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0BA84-38B5-42C0-8A75-1D223A356180}"/>
              </a:ext>
            </a:extLst>
          </p:cNvPr>
          <p:cNvSpPr>
            <a:spLocks noGrp="1"/>
          </p:cNvSpPr>
          <p:nvPr>
            <p:ph type="title"/>
          </p:nvPr>
        </p:nvSpPr>
        <p:spPr/>
        <p:txBody>
          <a:bodyPr>
            <a:noAutofit/>
          </a:bodyPr>
          <a:lstStyle/>
          <a:p>
            <a:r>
              <a:rPr lang="nl-NL" sz="3600" dirty="0"/>
              <a:t>Mijlpalen groeperen tot deelprojecten</a:t>
            </a:r>
          </a:p>
        </p:txBody>
      </p:sp>
      <p:sp>
        <p:nvSpPr>
          <p:cNvPr id="3" name="Content Placeholder 2">
            <a:extLst>
              <a:ext uri="{FF2B5EF4-FFF2-40B4-BE49-F238E27FC236}">
                <a16:creationId xmlns:a16="http://schemas.microsoft.com/office/drawing/2014/main" id="{F46275E9-B3BA-4EB5-8910-450BDBC26B64}"/>
              </a:ext>
            </a:extLst>
          </p:cNvPr>
          <p:cNvSpPr>
            <a:spLocks noGrp="1"/>
          </p:cNvSpPr>
          <p:nvPr>
            <p:ph idx="1"/>
          </p:nvPr>
        </p:nvSpPr>
        <p:spPr>
          <a:xfrm>
            <a:off x="628650" y="1369219"/>
            <a:ext cx="7886699" cy="3415052"/>
          </a:xfrm>
        </p:spPr>
        <p:txBody>
          <a:bodyPr>
            <a:normAutofit fontScale="92500"/>
          </a:bodyPr>
          <a:lstStyle/>
          <a:p>
            <a:pPr marL="379413" lvl="1" indent="-377825"/>
            <a:r>
              <a:rPr lang="nl-NL" altLang="nl-NL" sz="2200" dirty="0"/>
              <a:t>Gelijksoortige mijlpalen vormen samen een deelproject.</a:t>
            </a:r>
          </a:p>
          <a:p>
            <a:pPr marL="379413" lvl="1" indent="-377825"/>
            <a:r>
              <a:rPr lang="nl-NL" altLang="nl-NL" sz="2200" dirty="0"/>
              <a:t>Per deelproject zijn vaak gelijksoortige kennis en vaardigheden nodig.</a:t>
            </a:r>
          </a:p>
          <a:p>
            <a:pPr marL="379413" lvl="1" indent="-377825"/>
            <a:r>
              <a:rPr lang="nl-NL" altLang="nl-NL" sz="2200" dirty="0"/>
              <a:t>Een deelproject biedt dan ook de mogelijkheid om het werk over verschillende mensen te verdelen. Bijvoorbeeld over verschillende werkgroepen. Denk bijvoorbeeld aan een werkgroep Docenten, Communicatie, Samenwerking bedrijfsleven, Curriculum, Innovaties.</a:t>
            </a:r>
          </a:p>
          <a:p>
            <a:pPr marL="379413" lvl="1" indent="-377825"/>
            <a:r>
              <a:rPr lang="nl-NL" altLang="nl-NL" sz="2200" dirty="0"/>
              <a:t>De mijlpalen zijn in zo’n geval concrete resultaten waar de werkgroep verantwoordelijk voor is. Ook kan de werkgroep verantwoordelijk zijn voor de afstemming met andere deelprojecten waar afhankelijkheden mee zijn. </a:t>
            </a:r>
            <a:endParaRPr lang="nl-NL" altLang="nl-NL" dirty="0"/>
          </a:p>
          <a:p>
            <a:endParaRPr lang="nl-NL" dirty="0"/>
          </a:p>
        </p:txBody>
      </p:sp>
      <p:sp>
        <p:nvSpPr>
          <p:cNvPr id="5" name="Slide Number Placeholder 4">
            <a:extLst>
              <a:ext uri="{FF2B5EF4-FFF2-40B4-BE49-F238E27FC236}">
                <a16:creationId xmlns:a16="http://schemas.microsoft.com/office/drawing/2014/main" id="{1F557368-5193-4A29-A8B0-A9AE60920D21}"/>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24</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538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935F6-B0E1-43E2-AD7F-AE0892CB5B1F}"/>
              </a:ext>
            </a:extLst>
          </p:cNvPr>
          <p:cNvSpPr>
            <a:spLocks noGrp="1"/>
          </p:cNvSpPr>
          <p:nvPr>
            <p:ph type="title"/>
          </p:nvPr>
        </p:nvSpPr>
        <p:spPr>
          <a:xfrm>
            <a:off x="344621" y="273845"/>
            <a:ext cx="8604362" cy="549129"/>
          </a:xfrm>
        </p:spPr>
        <p:txBody>
          <a:bodyPr>
            <a:normAutofit fontScale="90000"/>
          </a:bodyPr>
          <a:lstStyle/>
          <a:p>
            <a:r>
              <a:rPr lang="nl-NL" sz="3600" dirty="0"/>
              <a:t>Oefening: Ideeën </a:t>
            </a:r>
            <a:r>
              <a:rPr lang="nl-NL" sz="3600" dirty="0">
                <a:sym typeface="Wingdings" panose="05000000000000000000" pitchFamily="2" charset="2"/>
              </a:rPr>
              <a:t>vertalen naar </a:t>
            </a:r>
            <a:r>
              <a:rPr lang="nl-NL" sz="3600" dirty="0"/>
              <a:t>mijlpalen en tijd</a:t>
            </a:r>
            <a:endParaRPr lang="nl-NL" dirty="0"/>
          </a:p>
        </p:txBody>
      </p:sp>
      <p:sp>
        <p:nvSpPr>
          <p:cNvPr id="3" name="Content Placeholder 2">
            <a:extLst>
              <a:ext uri="{FF2B5EF4-FFF2-40B4-BE49-F238E27FC236}">
                <a16:creationId xmlns:a16="http://schemas.microsoft.com/office/drawing/2014/main" id="{B96DEDC5-31E0-4FB8-BDA1-FD3C10D586FF}"/>
              </a:ext>
            </a:extLst>
          </p:cNvPr>
          <p:cNvSpPr>
            <a:spLocks noGrp="1"/>
          </p:cNvSpPr>
          <p:nvPr>
            <p:ph idx="1"/>
          </p:nvPr>
        </p:nvSpPr>
        <p:spPr>
          <a:xfrm>
            <a:off x="628650" y="1103912"/>
            <a:ext cx="5132879" cy="3765743"/>
          </a:xfrm>
        </p:spPr>
        <p:txBody>
          <a:bodyPr>
            <a:normAutofit fontScale="77500" lnSpcReduction="20000"/>
          </a:bodyPr>
          <a:lstStyle/>
          <a:p>
            <a:pPr marL="0" indent="0">
              <a:buNone/>
            </a:pPr>
            <a:r>
              <a:rPr lang="nl-NL" dirty="0"/>
              <a:t>Stappen:</a:t>
            </a:r>
          </a:p>
          <a:p>
            <a:pPr>
              <a:buFont typeface="Wingdings" panose="05000000000000000000" pitchFamily="2" charset="2"/>
              <a:buChar char="ü"/>
            </a:pPr>
            <a:r>
              <a:rPr lang="nl-NL" dirty="0"/>
              <a:t>Pak uw ideeën erbij</a:t>
            </a:r>
          </a:p>
          <a:p>
            <a:pPr>
              <a:buFont typeface="Wingdings" panose="05000000000000000000" pitchFamily="2" charset="2"/>
              <a:buChar char="ü"/>
            </a:pPr>
            <a:r>
              <a:rPr lang="nl-NL" dirty="0"/>
              <a:t>Welke mijlpalen kunt u voor deze ideeën bedenken?</a:t>
            </a:r>
          </a:p>
          <a:p>
            <a:pPr>
              <a:buFont typeface="Wingdings" panose="05000000000000000000" pitchFamily="2" charset="2"/>
              <a:buChar char="ü"/>
            </a:pPr>
            <a:r>
              <a:rPr lang="nl-NL" dirty="0"/>
              <a:t>Bedenk met elkaar wanneer en hoe lang aan het behalen van deze mijlpalen gewerkt wordt</a:t>
            </a:r>
          </a:p>
          <a:p>
            <a:pPr marL="0" indent="0">
              <a:buNone/>
            </a:pPr>
            <a:r>
              <a:rPr lang="nl-NL" i="1" dirty="0"/>
              <a:t>NB: De volgorde van de mijlpalen maakt nog niet uit! Dat kan later</a:t>
            </a:r>
          </a:p>
          <a:p>
            <a:pPr marL="0" indent="0">
              <a:buNone/>
            </a:pPr>
            <a:endParaRPr lang="nl-NL" dirty="0"/>
          </a:p>
          <a:p>
            <a:pPr marL="0" indent="0">
              <a:buNone/>
            </a:pPr>
            <a:r>
              <a:rPr lang="nl-NL" dirty="0"/>
              <a:t>Voorbeeld:</a:t>
            </a:r>
          </a:p>
          <a:p>
            <a:r>
              <a:rPr lang="nl-NL" b="1" dirty="0"/>
              <a:t>Idee</a:t>
            </a:r>
            <a:r>
              <a:rPr lang="nl-NL" dirty="0"/>
              <a:t>: “Iedere leerling heeft een bedrijfscoach”</a:t>
            </a:r>
          </a:p>
          <a:p>
            <a:pPr marL="0" indent="0">
              <a:buNone/>
            </a:pPr>
            <a:endParaRPr lang="nl-NL" dirty="0"/>
          </a:p>
          <a:p>
            <a:r>
              <a:rPr lang="nl-NL" b="1" dirty="0"/>
              <a:t>Mijlpaal</a:t>
            </a:r>
            <a:r>
              <a:rPr lang="nl-NL" dirty="0"/>
              <a:t>: In januari 2021 hebben vijf bedrijven per technisch profiel/ stage-plekken &amp; coaches bevestigd.</a:t>
            </a:r>
          </a:p>
          <a:p>
            <a:endParaRPr lang="en-US" dirty="0"/>
          </a:p>
          <a:p>
            <a:r>
              <a:rPr lang="en-US" b="1" dirty="0"/>
              <a:t>T</a:t>
            </a:r>
            <a:r>
              <a:rPr lang="nl-NL" b="1" dirty="0"/>
              <a:t>ijdsduur</a:t>
            </a:r>
            <a:r>
              <a:rPr lang="nl-NL" dirty="0"/>
              <a:t>: Start: Q1/20 – Eind: Q1/21</a:t>
            </a:r>
          </a:p>
          <a:p>
            <a:endParaRPr lang="nl-NL" dirty="0"/>
          </a:p>
          <a:p>
            <a:pPr marL="0" indent="0">
              <a:buNone/>
            </a:pPr>
            <a:endParaRPr lang="nl-NL" dirty="0"/>
          </a:p>
        </p:txBody>
      </p:sp>
      <p:sp>
        <p:nvSpPr>
          <p:cNvPr id="5" name="Slide Number Placeholder 4">
            <a:extLst>
              <a:ext uri="{FF2B5EF4-FFF2-40B4-BE49-F238E27FC236}">
                <a16:creationId xmlns:a16="http://schemas.microsoft.com/office/drawing/2014/main" id="{FB07A538-6CB6-4955-80D5-4CCE7AC8DB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25</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
        <p:nvSpPr>
          <p:cNvPr id="6" name="Tekstvak 5">
            <a:extLst>
              <a:ext uri="{FF2B5EF4-FFF2-40B4-BE49-F238E27FC236}">
                <a16:creationId xmlns:a16="http://schemas.microsoft.com/office/drawing/2014/main" id="{203731FC-5BFD-4F57-8871-97D842F8E806}"/>
              </a:ext>
            </a:extLst>
          </p:cNvPr>
          <p:cNvSpPr txBox="1"/>
          <p:nvPr/>
        </p:nvSpPr>
        <p:spPr>
          <a:xfrm>
            <a:off x="6448097" y="4327634"/>
            <a:ext cx="2420006" cy="507831"/>
          </a:xfrm>
          <a:prstGeom prst="rect">
            <a:avLst/>
          </a:prstGeom>
          <a:noFill/>
          <a:ln>
            <a:solidFill>
              <a:schemeClr val="tx1"/>
            </a:solidFill>
          </a:ln>
        </p:spPr>
        <p:txBody>
          <a:bodyPr wrap="square" rtlCol="0">
            <a:spAutoFit/>
          </a:bodyPr>
          <a:lstStyle/>
          <a:p>
            <a:r>
              <a:rPr lang="nl-NL" i="1" dirty="0"/>
              <a:t>Download en print de A3 www.sterktechniekonderwijs.nl</a:t>
            </a:r>
          </a:p>
        </p:txBody>
      </p:sp>
      <p:sp>
        <p:nvSpPr>
          <p:cNvPr id="10" name="Rechthoek 9">
            <a:extLst>
              <a:ext uri="{FF2B5EF4-FFF2-40B4-BE49-F238E27FC236}">
                <a16:creationId xmlns:a16="http://schemas.microsoft.com/office/drawing/2014/main" id="{CB14CC63-85B4-4E20-ACE0-9A2BBF022D6D}"/>
              </a:ext>
            </a:extLst>
          </p:cNvPr>
          <p:cNvSpPr/>
          <p:nvPr/>
        </p:nvSpPr>
        <p:spPr>
          <a:xfrm>
            <a:off x="529198" y="1031253"/>
            <a:ext cx="5501392" cy="1607715"/>
          </a:xfrm>
          <a:prstGeom prst="rect">
            <a:avLst/>
          </a:prstGeom>
          <a:noFill/>
          <a:ln w="6350">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NL" dirty="0"/>
          </a:p>
        </p:txBody>
      </p:sp>
      <p:pic>
        <p:nvPicPr>
          <p:cNvPr id="7" name="Afbeelding 6">
            <a:extLst>
              <a:ext uri="{FF2B5EF4-FFF2-40B4-BE49-F238E27FC236}">
                <a16:creationId xmlns:a16="http://schemas.microsoft.com/office/drawing/2014/main" id="{D0E68BF7-874D-4FC3-8CBE-A7473812880B}"/>
              </a:ext>
            </a:extLst>
          </p:cNvPr>
          <p:cNvPicPr>
            <a:picLocks noChangeAspect="1"/>
          </p:cNvPicPr>
          <p:nvPr/>
        </p:nvPicPr>
        <p:blipFill rotWithShape="1">
          <a:blip r:embed="rId3"/>
          <a:srcRect l="9516" t="14859" r="15158" b="5528"/>
          <a:stretch/>
        </p:blipFill>
        <p:spPr>
          <a:xfrm>
            <a:off x="6082004" y="1357688"/>
            <a:ext cx="2695587" cy="1899341"/>
          </a:xfrm>
          <a:prstGeom prst="rect">
            <a:avLst/>
          </a:prstGeom>
        </p:spPr>
      </p:pic>
      <p:pic>
        <p:nvPicPr>
          <p:cNvPr id="11" name="Afbeelding 10">
            <a:extLst>
              <a:ext uri="{FF2B5EF4-FFF2-40B4-BE49-F238E27FC236}">
                <a16:creationId xmlns:a16="http://schemas.microsoft.com/office/drawing/2014/main" id="{13F97910-D41A-427F-BFEE-F7C40F604885}"/>
              </a:ext>
            </a:extLst>
          </p:cNvPr>
          <p:cNvPicPr>
            <a:picLocks noChangeAspect="1"/>
          </p:cNvPicPr>
          <p:nvPr/>
        </p:nvPicPr>
        <p:blipFill rotWithShape="1">
          <a:blip r:embed="rId3"/>
          <a:srcRect l="9516" t="14859" r="15158" b="5528"/>
          <a:stretch/>
        </p:blipFill>
        <p:spPr>
          <a:xfrm>
            <a:off x="6352687" y="1796530"/>
            <a:ext cx="2695587" cy="1899341"/>
          </a:xfrm>
          <a:prstGeom prst="rect">
            <a:avLst/>
          </a:prstGeom>
        </p:spPr>
      </p:pic>
      <p:pic>
        <p:nvPicPr>
          <p:cNvPr id="14" name="Afbeelding 13">
            <a:extLst>
              <a:ext uri="{FF2B5EF4-FFF2-40B4-BE49-F238E27FC236}">
                <a16:creationId xmlns:a16="http://schemas.microsoft.com/office/drawing/2014/main" id="{D00D2045-AC81-40F7-95CA-DBA6B48412B0}"/>
              </a:ext>
            </a:extLst>
          </p:cNvPr>
          <p:cNvPicPr>
            <a:picLocks noChangeAspect="1"/>
          </p:cNvPicPr>
          <p:nvPr/>
        </p:nvPicPr>
        <p:blipFill rotWithShape="1">
          <a:blip r:embed="rId3"/>
          <a:srcRect l="9516" t="14859" r="15158" b="5528"/>
          <a:stretch/>
        </p:blipFill>
        <p:spPr>
          <a:xfrm>
            <a:off x="6813267" y="2361877"/>
            <a:ext cx="2235007" cy="1574811"/>
          </a:xfrm>
          <a:prstGeom prst="rect">
            <a:avLst/>
          </a:prstGeom>
        </p:spPr>
      </p:pic>
    </p:spTree>
    <p:extLst>
      <p:ext uri="{BB962C8B-B14F-4D97-AF65-F5344CB8AC3E}">
        <p14:creationId xmlns:p14="http://schemas.microsoft.com/office/powerpoint/2010/main" val="3178808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B9A84F55-C1CE-4392-9F14-EB384A1C0350}"/>
              </a:ext>
            </a:extLst>
          </p:cNvPr>
          <p:cNvSpPr>
            <a:spLocks noGrp="1" noChangeArrowheads="1"/>
          </p:cNvSpPr>
          <p:nvPr>
            <p:ph type="title"/>
          </p:nvPr>
        </p:nvSpPr>
        <p:spPr>
          <a:xfrm>
            <a:off x="628650" y="273845"/>
            <a:ext cx="8434430" cy="549129"/>
          </a:xfrm>
        </p:spPr>
        <p:txBody>
          <a:bodyPr>
            <a:noAutofit/>
          </a:bodyPr>
          <a:lstStyle/>
          <a:p>
            <a:r>
              <a:rPr lang="nl-NL" altLang="nl-NL" sz="3600" dirty="0"/>
              <a:t>Oefening: Maak een mijlpalenplan in 4 stappen </a:t>
            </a:r>
          </a:p>
        </p:txBody>
      </p:sp>
      <p:sp>
        <p:nvSpPr>
          <p:cNvPr id="4" name="Slide Number Placeholder 3">
            <a:extLst>
              <a:ext uri="{FF2B5EF4-FFF2-40B4-BE49-F238E27FC236}">
                <a16:creationId xmlns:a16="http://schemas.microsoft.com/office/drawing/2014/main" id="{C0D79DF5-47EE-4C8A-B41C-CB61AC5F26BE}"/>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26</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43079" name="Rectangle 7">
            <a:extLst>
              <a:ext uri="{FF2B5EF4-FFF2-40B4-BE49-F238E27FC236}">
                <a16:creationId xmlns:a16="http://schemas.microsoft.com/office/drawing/2014/main" id="{203DE3AE-60A0-49B1-A242-C94348A96232}"/>
              </a:ext>
            </a:extLst>
          </p:cNvPr>
          <p:cNvSpPr>
            <a:spLocks noChangeArrowheads="1"/>
          </p:cNvSpPr>
          <p:nvPr/>
        </p:nvSpPr>
        <p:spPr bwMode="gray">
          <a:xfrm>
            <a:off x="615913" y="1394641"/>
            <a:ext cx="2434200" cy="589689"/>
          </a:xfrm>
          <a:prstGeom prst="rect">
            <a:avLst/>
          </a:prstGeom>
          <a:solidFill>
            <a:srgbClr val="FDCA7F"/>
          </a:solidFill>
          <a:ln w="19050">
            <a:solidFill>
              <a:schemeClr val="tx1"/>
            </a:solidFill>
            <a:miter lim="800000"/>
            <a:headEnd/>
            <a:tailEnd/>
          </a:ln>
          <a:effectLst/>
          <a:extLst/>
        </p:spPr>
        <p:txBody>
          <a:bodyPr lIns="0" tIns="0" rIns="0" bIns="0" anchor="ctr"/>
          <a:lstStyle/>
          <a:p>
            <a:pPr algn="ctr">
              <a:lnSpc>
                <a:spcPct val="90000"/>
              </a:lnSpc>
              <a:defRPr/>
            </a:pPr>
            <a:r>
              <a:rPr lang="en-US" altLang="nl-NL" sz="1600" dirty="0">
                <a:latin typeface="Basic Sans"/>
              </a:rPr>
              <a:t>C</a:t>
            </a:r>
            <a:r>
              <a:rPr lang="nl-NL" altLang="nl-NL" sz="1600" dirty="0">
                <a:latin typeface="Basic Sans"/>
              </a:rPr>
              <a:t>luster de idee</a:t>
            </a:r>
            <a:r>
              <a:rPr lang="nl-NL" altLang="nl-NL" sz="1600" dirty="0">
                <a:latin typeface="Basic Sans"/>
                <a:cs typeface="Calibri" panose="020F0502020204030204" pitchFamily="34" charset="0"/>
              </a:rPr>
              <a:t>ë</a:t>
            </a:r>
            <a:r>
              <a:rPr lang="nl-NL" altLang="nl-NL" sz="1600" dirty="0">
                <a:latin typeface="Basic Sans"/>
              </a:rPr>
              <a:t>n/mijlpalen tot deelprojecten</a:t>
            </a:r>
          </a:p>
        </p:txBody>
      </p:sp>
      <p:sp>
        <p:nvSpPr>
          <p:cNvPr id="643080" name="Oval 8">
            <a:extLst>
              <a:ext uri="{FF2B5EF4-FFF2-40B4-BE49-F238E27FC236}">
                <a16:creationId xmlns:a16="http://schemas.microsoft.com/office/drawing/2014/main" id="{5E20EFBA-7E10-46F1-BBD7-3197D5DD59F8}"/>
              </a:ext>
            </a:extLst>
          </p:cNvPr>
          <p:cNvSpPr>
            <a:spLocks noChangeArrowheads="1"/>
          </p:cNvSpPr>
          <p:nvPr/>
        </p:nvSpPr>
        <p:spPr bwMode="gray">
          <a:xfrm>
            <a:off x="510830" y="1222421"/>
            <a:ext cx="259556" cy="259556"/>
          </a:xfrm>
          <a:prstGeom prst="ellipse">
            <a:avLst/>
          </a:prstGeom>
          <a:solidFill>
            <a:srgbClr val="FFFF00"/>
          </a:solidFill>
          <a:ln w="19050">
            <a:solidFill>
              <a:schemeClr val="tx1"/>
            </a:solidFill>
            <a:round/>
            <a:headEnd/>
            <a:tailEnd/>
          </a:ln>
          <a:effectLst/>
        </p:spPr>
        <p:txBody>
          <a:bodyPr wrap="none" lIns="0" tIns="0" rIns="0" bIns="0" anchor="ctr"/>
          <a:lstStyle/>
          <a:p>
            <a:pPr algn="ctr">
              <a:defRPr/>
            </a:pPr>
            <a:r>
              <a:rPr lang="nl-NL" altLang="nl-NL" sz="1039" dirty="0"/>
              <a:t>2</a:t>
            </a:r>
          </a:p>
        </p:txBody>
      </p:sp>
      <p:sp>
        <p:nvSpPr>
          <p:cNvPr id="643090" name="Rectangle 18">
            <a:extLst>
              <a:ext uri="{FF2B5EF4-FFF2-40B4-BE49-F238E27FC236}">
                <a16:creationId xmlns:a16="http://schemas.microsoft.com/office/drawing/2014/main" id="{B5DA8235-2E1E-4F99-9814-279C552C37BE}"/>
              </a:ext>
            </a:extLst>
          </p:cNvPr>
          <p:cNvSpPr>
            <a:spLocks noChangeArrowheads="1"/>
          </p:cNvSpPr>
          <p:nvPr/>
        </p:nvSpPr>
        <p:spPr bwMode="gray">
          <a:xfrm>
            <a:off x="6757996" y="1328954"/>
            <a:ext cx="2078240" cy="774640"/>
          </a:xfrm>
          <a:prstGeom prst="rect">
            <a:avLst/>
          </a:prstGeom>
          <a:solidFill>
            <a:srgbClr val="FDCA7F"/>
          </a:solidFill>
          <a:ln w="19050">
            <a:solidFill>
              <a:schemeClr val="tx1"/>
            </a:solidFill>
            <a:miter lim="800000"/>
            <a:headEnd/>
            <a:tailEnd/>
          </a:ln>
          <a:effectLst/>
          <a:extLst/>
        </p:spPr>
        <p:txBody>
          <a:bodyPr lIns="0" tIns="0" rIns="0" bIns="0" anchor="ctr"/>
          <a:lstStyle/>
          <a:p>
            <a:pPr algn="ctr">
              <a:lnSpc>
                <a:spcPct val="90000"/>
              </a:lnSpc>
              <a:defRPr/>
            </a:pPr>
            <a:r>
              <a:rPr lang="nl-NL" altLang="nl-NL" sz="1600" dirty="0">
                <a:latin typeface="Basic Sans"/>
              </a:rPr>
              <a:t>Bepaal afhankelijkheden tussen de mijlpalen, ook tussen deelprojecten</a:t>
            </a:r>
          </a:p>
        </p:txBody>
      </p:sp>
      <p:sp>
        <p:nvSpPr>
          <p:cNvPr id="48" name="Rectangle 18">
            <a:extLst>
              <a:ext uri="{FF2B5EF4-FFF2-40B4-BE49-F238E27FC236}">
                <a16:creationId xmlns:a16="http://schemas.microsoft.com/office/drawing/2014/main" id="{A7D9B5A8-99CA-4E48-8504-D88F8EB5479A}"/>
              </a:ext>
            </a:extLst>
          </p:cNvPr>
          <p:cNvSpPr>
            <a:spLocks noChangeArrowheads="1"/>
          </p:cNvSpPr>
          <p:nvPr/>
        </p:nvSpPr>
        <p:spPr bwMode="gray">
          <a:xfrm>
            <a:off x="5951969" y="3748860"/>
            <a:ext cx="2849692" cy="711683"/>
          </a:xfrm>
          <a:prstGeom prst="rect">
            <a:avLst/>
          </a:prstGeom>
          <a:solidFill>
            <a:srgbClr val="FDCA7F"/>
          </a:solidFill>
          <a:ln w="19050">
            <a:solidFill>
              <a:schemeClr val="tx1"/>
            </a:solidFill>
            <a:miter lim="800000"/>
            <a:headEnd/>
            <a:tailEnd/>
          </a:ln>
          <a:effectLst/>
          <a:extLst/>
        </p:spPr>
        <p:txBody>
          <a:bodyPr lIns="0" tIns="0" rIns="0" bIns="0" anchor="ctr"/>
          <a:lstStyle/>
          <a:p>
            <a:pPr algn="ctr">
              <a:lnSpc>
                <a:spcPct val="90000"/>
              </a:lnSpc>
              <a:defRPr/>
            </a:pPr>
            <a:r>
              <a:rPr lang="nl-NL" altLang="nl-NL" sz="1600" dirty="0">
                <a:latin typeface="Basic Sans"/>
              </a:rPr>
              <a:t>Pas eventueel nog aan en visualiseer de tijdlijnen</a:t>
            </a:r>
          </a:p>
          <a:p>
            <a:pPr algn="ctr">
              <a:lnSpc>
                <a:spcPct val="90000"/>
              </a:lnSpc>
              <a:defRPr/>
            </a:pPr>
            <a:endParaRPr lang="nl-NL" altLang="nl-NL" sz="1600" dirty="0">
              <a:latin typeface="Basic Sans"/>
            </a:endParaRPr>
          </a:p>
        </p:txBody>
      </p:sp>
      <p:sp>
        <p:nvSpPr>
          <p:cNvPr id="49" name="Oval 19">
            <a:extLst>
              <a:ext uri="{FF2B5EF4-FFF2-40B4-BE49-F238E27FC236}">
                <a16:creationId xmlns:a16="http://schemas.microsoft.com/office/drawing/2014/main" id="{ACFD0F77-E072-4F49-921E-F70150292050}"/>
              </a:ext>
            </a:extLst>
          </p:cNvPr>
          <p:cNvSpPr>
            <a:spLocks noChangeArrowheads="1"/>
          </p:cNvSpPr>
          <p:nvPr/>
        </p:nvSpPr>
        <p:spPr bwMode="gray">
          <a:xfrm>
            <a:off x="6599635" y="1179553"/>
            <a:ext cx="258365" cy="256603"/>
          </a:xfrm>
          <a:prstGeom prst="ellipse">
            <a:avLst/>
          </a:prstGeom>
          <a:solidFill>
            <a:srgbClr val="92D050"/>
          </a:solidFill>
          <a:ln w="19050">
            <a:solidFill>
              <a:schemeClr val="tx1"/>
            </a:solidFill>
            <a:round/>
            <a:headEnd/>
            <a:tailEnd/>
          </a:ln>
          <a:effectLst/>
        </p:spPr>
        <p:txBody>
          <a:bodyPr wrap="none" lIns="0" tIns="0" rIns="0" bIns="0" anchor="ctr"/>
          <a:lstStyle/>
          <a:p>
            <a:pPr algn="ctr">
              <a:defRPr/>
            </a:pPr>
            <a:r>
              <a:rPr lang="en-US" altLang="nl-NL" sz="1039" dirty="0"/>
              <a:t>4</a:t>
            </a:r>
            <a:endParaRPr lang="nl-NL" altLang="nl-NL" sz="1039" dirty="0"/>
          </a:p>
        </p:txBody>
      </p:sp>
      <p:sp>
        <p:nvSpPr>
          <p:cNvPr id="9" name="Arrow: Up 8">
            <a:extLst>
              <a:ext uri="{FF2B5EF4-FFF2-40B4-BE49-F238E27FC236}">
                <a16:creationId xmlns:a16="http://schemas.microsoft.com/office/drawing/2014/main" id="{EBCE4AD3-C7B6-4BE9-9204-C2CC8B9F56DD}"/>
              </a:ext>
            </a:extLst>
          </p:cNvPr>
          <p:cNvSpPr/>
          <p:nvPr/>
        </p:nvSpPr>
        <p:spPr>
          <a:xfrm>
            <a:off x="1705028" y="2103594"/>
            <a:ext cx="212441" cy="12192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7" name="Arrow: Up 56">
            <a:extLst>
              <a:ext uri="{FF2B5EF4-FFF2-40B4-BE49-F238E27FC236}">
                <a16:creationId xmlns:a16="http://schemas.microsoft.com/office/drawing/2014/main" id="{D9434CCF-61EE-4B28-88B6-CB3C233C4130}"/>
              </a:ext>
            </a:extLst>
          </p:cNvPr>
          <p:cNvSpPr/>
          <p:nvPr/>
        </p:nvSpPr>
        <p:spPr>
          <a:xfrm rot="10800000" flipH="1">
            <a:off x="7466005" y="2173004"/>
            <a:ext cx="289370" cy="12192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0" name="Arrow: Up 129">
            <a:extLst>
              <a:ext uri="{FF2B5EF4-FFF2-40B4-BE49-F238E27FC236}">
                <a16:creationId xmlns:a16="http://schemas.microsoft.com/office/drawing/2014/main" id="{AC0FC44B-C269-429F-A9EE-60A4D7207C04}"/>
              </a:ext>
            </a:extLst>
          </p:cNvPr>
          <p:cNvSpPr/>
          <p:nvPr/>
        </p:nvSpPr>
        <p:spPr>
          <a:xfrm rot="5400000" flipH="1">
            <a:off x="3179076" y="1329552"/>
            <a:ext cx="289370" cy="5160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31" name="Rectangle 14">
            <a:extLst>
              <a:ext uri="{FF2B5EF4-FFF2-40B4-BE49-F238E27FC236}">
                <a16:creationId xmlns:a16="http://schemas.microsoft.com/office/drawing/2014/main" id="{1D502533-F768-4621-8791-3940C3909441}"/>
              </a:ext>
            </a:extLst>
          </p:cNvPr>
          <p:cNvSpPr>
            <a:spLocks noChangeArrowheads="1"/>
          </p:cNvSpPr>
          <p:nvPr/>
        </p:nvSpPr>
        <p:spPr bwMode="gray">
          <a:xfrm>
            <a:off x="960469" y="3375371"/>
            <a:ext cx="2434200" cy="935002"/>
          </a:xfrm>
          <a:prstGeom prst="rect">
            <a:avLst/>
          </a:prstGeom>
          <a:solidFill>
            <a:srgbClr val="FDCA7F"/>
          </a:solidFill>
          <a:ln w="19050">
            <a:solidFill>
              <a:schemeClr val="tx1"/>
            </a:solidFill>
            <a:miter lim="800000"/>
            <a:headEnd/>
            <a:tailEnd/>
          </a:ln>
          <a:effectLst/>
          <a:extLst/>
        </p:spPr>
        <p:txBody>
          <a:bodyPr lIns="0" tIns="0" rIns="0" bIns="0" anchor="ctr"/>
          <a:lstStyle/>
          <a:p>
            <a:pPr algn="ctr">
              <a:lnSpc>
                <a:spcPct val="90000"/>
              </a:lnSpc>
              <a:defRPr/>
            </a:pPr>
            <a:r>
              <a:rPr lang="nl-NL" altLang="nl-NL" sz="1600" dirty="0">
                <a:latin typeface="Basic Sans"/>
              </a:rPr>
              <a:t>Vertaal idee</a:t>
            </a:r>
            <a:r>
              <a:rPr lang="nl-NL" altLang="nl-NL" sz="1600" dirty="0">
                <a:latin typeface="Basic Sans"/>
                <a:cs typeface="Calibri" panose="020F0502020204030204" pitchFamily="34" charset="0"/>
              </a:rPr>
              <a:t>ë</a:t>
            </a:r>
            <a:r>
              <a:rPr lang="nl-NL" altLang="nl-NL" sz="1600" dirty="0">
                <a:latin typeface="Basic Sans"/>
              </a:rPr>
              <a:t>n naar SMART mijlpalen </a:t>
            </a:r>
            <a:br>
              <a:rPr lang="nl-NL" altLang="nl-NL" sz="1600" dirty="0">
                <a:latin typeface="Basic Sans"/>
              </a:rPr>
            </a:br>
            <a:r>
              <a:rPr lang="nl-NL" altLang="nl-NL" sz="1400" dirty="0">
                <a:latin typeface="Basic Sans"/>
              </a:rPr>
              <a:t>(zie vorige slide)</a:t>
            </a:r>
            <a:endParaRPr lang="nl-NL" altLang="nl-NL" sz="1600" dirty="0">
              <a:latin typeface="Basic Sans"/>
            </a:endParaRPr>
          </a:p>
        </p:txBody>
      </p:sp>
      <p:sp>
        <p:nvSpPr>
          <p:cNvPr id="132" name="Oval 15">
            <a:extLst>
              <a:ext uri="{FF2B5EF4-FFF2-40B4-BE49-F238E27FC236}">
                <a16:creationId xmlns:a16="http://schemas.microsoft.com/office/drawing/2014/main" id="{7D544D02-3682-4190-83BE-DB7450AAF6E2}"/>
              </a:ext>
            </a:extLst>
          </p:cNvPr>
          <p:cNvSpPr>
            <a:spLocks noChangeArrowheads="1"/>
          </p:cNvSpPr>
          <p:nvPr/>
        </p:nvSpPr>
        <p:spPr bwMode="gray">
          <a:xfrm>
            <a:off x="752874" y="3245593"/>
            <a:ext cx="258366" cy="259556"/>
          </a:xfrm>
          <a:prstGeom prst="ellipse">
            <a:avLst/>
          </a:prstGeom>
          <a:solidFill>
            <a:srgbClr val="00B0F0"/>
          </a:solidFill>
          <a:ln w="19050">
            <a:solidFill>
              <a:schemeClr val="tx1"/>
            </a:solidFill>
            <a:round/>
            <a:headEnd/>
            <a:tailEnd/>
          </a:ln>
          <a:effectLst/>
        </p:spPr>
        <p:txBody>
          <a:bodyPr wrap="none" lIns="0" tIns="0" rIns="0" bIns="0" anchor="ctr"/>
          <a:lstStyle/>
          <a:p>
            <a:pPr algn="ctr">
              <a:defRPr/>
            </a:pPr>
            <a:r>
              <a:rPr lang="nl-NL" altLang="nl-NL" sz="1039" dirty="0"/>
              <a:t>1</a:t>
            </a:r>
          </a:p>
        </p:txBody>
      </p:sp>
      <p:sp>
        <p:nvSpPr>
          <p:cNvPr id="15" name="Rectangle 7">
            <a:extLst>
              <a:ext uri="{FF2B5EF4-FFF2-40B4-BE49-F238E27FC236}">
                <a16:creationId xmlns:a16="http://schemas.microsoft.com/office/drawing/2014/main" id="{CCFC471C-FAAE-46E0-848F-2DED98B746C9}"/>
              </a:ext>
            </a:extLst>
          </p:cNvPr>
          <p:cNvSpPr>
            <a:spLocks noChangeArrowheads="1"/>
          </p:cNvSpPr>
          <p:nvPr/>
        </p:nvSpPr>
        <p:spPr bwMode="gray">
          <a:xfrm>
            <a:off x="3684263" y="1179553"/>
            <a:ext cx="2323204" cy="1124763"/>
          </a:xfrm>
          <a:prstGeom prst="rect">
            <a:avLst/>
          </a:prstGeom>
          <a:solidFill>
            <a:srgbClr val="FDCA7F"/>
          </a:solidFill>
          <a:ln w="19050">
            <a:solidFill>
              <a:schemeClr val="tx1"/>
            </a:solidFill>
            <a:miter lim="800000"/>
            <a:headEnd/>
            <a:tailEnd/>
          </a:ln>
          <a:effectLst/>
          <a:extLst/>
        </p:spPr>
        <p:txBody>
          <a:bodyPr lIns="0" tIns="0" rIns="0" bIns="0" anchor="ctr"/>
          <a:lstStyle/>
          <a:p>
            <a:pPr algn="ctr">
              <a:lnSpc>
                <a:spcPct val="90000"/>
              </a:lnSpc>
              <a:defRPr/>
            </a:pPr>
            <a:r>
              <a:rPr lang="nl-NL" altLang="nl-NL" sz="1600" dirty="0">
                <a:latin typeface="Basic Sans"/>
              </a:rPr>
              <a:t>Probeer de mijlpalen van elk deelproject in de goede volgorde te zetten over tijd </a:t>
            </a:r>
          </a:p>
          <a:p>
            <a:pPr algn="ctr">
              <a:lnSpc>
                <a:spcPct val="90000"/>
              </a:lnSpc>
              <a:defRPr/>
            </a:pPr>
            <a:r>
              <a:rPr lang="nl-NL" altLang="nl-NL" sz="1400" dirty="0">
                <a:latin typeface="Basic Sans"/>
              </a:rPr>
              <a:t>(tip: start met het eindresultaat)</a:t>
            </a:r>
            <a:endParaRPr lang="nl-NL" altLang="nl-NL" sz="1600" dirty="0">
              <a:latin typeface="Basic Sans"/>
            </a:endParaRPr>
          </a:p>
        </p:txBody>
      </p:sp>
      <p:sp>
        <p:nvSpPr>
          <p:cNvPr id="16" name="Arrow: Up 129">
            <a:extLst>
              <a:ext uri="{FF2B5EF4-FFF2-40B4-BE49-F238E27FC236}">
                <a16:creationId xmlns:a16="http://schemas.microsoft.com/office/drawing/2014/main" id="{B48F9778-C514-4C40-980D-F769DF6C29E0}"/>
              </a:ext>
            </a:extLst>
          </p:cNvPr>
          <p:cNvSpPr/>
          <p:nvPr/>
        </p:nvSpPr>
        <p:spPr>
          <a:xfrm rot="5400000" flipH="1">
            <a:off x="6088426" y="1345299"/>
            <a:ext cx="289370" cy="51606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Oval 19">
            <a:extLst>
              <a:ext uri="{FF2B5EF4-FFF2-40B4-BE49-F238E27FC236}">
                <a16:creationId xmlns:a16="http://schemas.microsoft.com/office/drawing/2014/main" id="{50D0DAC9-C1FD-4F49-8D12-95EE49F52E2D}"/>
              </a:ext>
            </a:extLst>
          </p:cNvPr>
          <p:cNvSpPr>
            <a:spLocks noChangeArrowheads="1"/>
          </p:cNvSpPr>
          <p:nvPr/>
        </p:nvSpPr>
        <p:spPr bwMode="gray">
          <a:xfrm>
            <a:off x="5845894" y="3619082"/>
            <a:ext cx="258365" cy="259556"/>
          </a:xfrm>
          <a:prstGeom prst="ellipse">
            <a:avLst/>
          </a:prstGeom>
          <a:solidFill>
            <a:srgbClr val="BFB8DA"/>
          </a:solidFill>
          <a:ln w="19050">
            <a:solidFill>
              <a:schemeClr val="tx1"/>
            </a:solidFill>
            <a:round/>
            <a:headEnd/>
            <a:tailEnd/>
          </a:ln>
          <a:effectLst/>
        </p:spPr>
        <p:txBody>
          <a:bodyPr wrap="none" lIns="0" tIns="0" rIns="0" bIns="0" anchor="ctr"/>
          <a:lstStyle/>
          <a:p>
            <a:pPr algn="ctr">
              <a:defRPr/>
            </a:pPr>
            <a:r>
              <a:rPr lang="en-US" altLang="nl-NL" sz="1039" dirty="0"/>
              <a:t>5</a:t>
            </a:r>
            <a:endParaRPr lang="nl-NL" altLang="nl-NL" sz="1039" dirty="0"/>
          </a:p>
        </p:txBody>
      </p:sp>
      <p:pic>
        <p:nvPicPr>
          <p:cNvPr id="1026" name="Picture 2" descr="Afbeeldingsresultaat voor Project timeline png">
            <a:extLst>
              <a:ext uri="{FF2B5EF4-FFF2-40B4-BE49-F238E27FC236}">
                <a16:creationId xmlns:a16="http://schemas.microsoft.com/office/drawing/2014/main" id="{F9DAF9A0-B9C2-41E7-9895-9C5515887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9459" y="2727145"/>
            <a:ext cx="1985082" cy="1985082"/>
          </a:xfrm>
          <a:prstGeom prst="rect">
            <a:avLst/>
          </a:prstGeom>
          <a:noFill/>
          <a:extLst>
            <a:ext uri="{909E8E84-426E-40DD-AFC4-6F175D3DCCD1}">
              <a14:hiddenFill xmlns:a14="http://schemas.microsoft.com/office/drawing/2010/main">
                <a:solidFill>
                  <a:srgbClr val="FFFFFF"/>
                </a:solidFill>
              </a14:hiddenFill>
            </a:ext>
          </a:extLst>
        </p:spPr>
      </p:pic>
      <p:sp>
        <p:nvSpPr>
          <p:cNvPr id="2" name="Rechthoek 1">
            <a:extLst>
              <a:ext uri="{FF2B5EF4-FFF2-40B4-BE49-F238E27FC236}">
                <a16:creationId xmlns:a16="http://schemas.microsoft.com/office/drawing/2014/main" id="{2523919B-F6A0-4EC6-8729-32A22E68C76A}"/>
              </a:ext>
            </a:extLst>
          </p:cNvPr>
          <p:cNvSpPr/>
          <p:nvPr/>
        </p:nvSpPr>
        <p:spPr>
          <a:xfrm>
            <a:off x="4572000" y="4653436"/>
            <a:ext cx="4572000" cy="480131"/>
          </a:xfrm>
          <a:prstGeom prst="rect">
            <a:avLst/>
          </a:prstGeom>
        </p:spPr>
        <p:txBody>
          <a:bodyPr wrap="square">
            <a:spAutoFit/>
          </a:bodyPr>
          <a:lstStyle/>
          <a:p>
            <a:pPr>
              <a:lnSpc>
                <a:spcPct val="90000"/>
              </a:lnSpc>
              <a:defRPr/>
            </a:pPr>
            <a:r>
              <a:rPr lang="nl-NL" sz="1400" i="1" dirty="0"/>
              <a:t>Tip: Om het behapbaarder te maken kunt u ook verschillende fases benoemen in het project.</a:t>
            </a:r>
          </a:p>
        </p:txBody>
      </p:sp>
      <p:pic>
        <p:nvPicPr>
          <p:cNvPr id="1028" name="Picture 4" descr="Afbeeldingsresultaat voor start png">
            <a:extLst>
              <a:ext uri="{FF2B5EF4-FFF2-40B4-BE49-F238E27FC236}">
                <a16:creationId xmlns:a16="http://schemas.microsoft.com/office/drawing/2014/main" id="{34E0B3C5-657F-41F8-97A8-EA486CC5F8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16" y="3180935"/>
            <a:ext cx="697898" cy="521000"/>
          </a:xfrm>
          <a:prstGeom prst="rect">
            <a:avLst/>
          </a:prstGeom>
          <a:noFill/>
          <a:extLst>
            <a:ext uri="{909E8E84-426E-40DD-AFC4-6F175D3DCCD1}">
              <a14:hiddenFill xmlns:a14="http://schemas.microsoft.com/office/drawing/2010/main">
                <a:solidFill>
                  <a:srgbClr val="FFFFFF"/>
                </a:solidFill>
              </a14:hiddenFill>
            </a:ext>
          </a:extLst>
        </p:spPr>
      </p:pic>
      <p:sp>
        <p:nvSpPr>
          <p:cNvPr id="643091" name="Oval 19">
            <a:extLst>
              <a:ext uri="{FF2B5EF4-FFF2-40B4-BE49-F238E27FC236}">
                <a16:creationId xmlns:a16="http://schemas.microsoft.com/office/drawing/2014/main" id="{D84C10B5-CD38-42EE-A41A-697A8FA8A4DC}"/>
              </a:ext>
            </a:extLst>
          </p:cNvPr>
          <p:cNvSpPr>
            <a:spLocks noChangeArrowheads="1"/>
          </p:cNvSpPr>
          <p:nvPr/>
        </p:nvSpPr>
        <p:spPr bwMode="gray">
          <a:xfrm>
            <a:off x="3523851" y="1092643"/>
            <a:ext cx="258365" cy="259556"/>
          </a:xfrm>
          <a:prstGeom prst="ellipse">
            <a:avLst/>
          </a:prstGeom>
          <a:solidFill>
            <a:srgbClr val="E98BC7"/>
          </a:solidFill>
          <a:ln w="19050">
            <a:solidFill>
              <a:schemeClr val="tx1"/>
            </a:solidFill>
            <a:round/>
            <a:headEnd/>
            <a:tailEnd/>
          </a:ln>
          <a:effectLst/>
        </p:spPr>
        <p:txBody>
          <a:bodyPr wrap="none" lIns="0" tIns="0" rIns="0" bIns="0" anchor="ctr"/>
          <a:lstStyle/>
          <a:p>
            <a:pPr algn="ctr">
              <a:defRPr/>
            </a:pPr>
            <a:r>
              <a:rPr lang="en-US" altLang="nl-NL" sz="1039" dirty="0"/>
              <a:t>3</a:t>
            </a:r>
            <a:endParaRPr lang="nl-NL" altLang="nl-NL" sz="1039"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2D77CD3-B6CA-4ED6-903C-466350128507}"/>
              </a:ext>
            </a:extLst>
          </p:cNvPr>
          <p:cNvSpPr>
            <a:spLocks noGrp="1"/>
          </p:cNvSpPr>
          <p:nvPr>
            <p:ph type="title"/>
          </p:nvPr>
        </p:nvSpPr>
        <p:spPr/>
        <p:txBody>
          <a:bodyPr/>
          <a:lstStyle/>
          <a:p>
            <a:r>
              <a:rPr lang="en-US" b="1" dirty="0">
                <a:solidFill>
                  <a:schemeClr val="bg1"/>
                </a:solidFill>
                <a:latin typeface="Basic Sans Bold"/>
              </a:rPr>
              <a:t>Samenvatting</a:t>
            </a:r>
            <a:endParaRPr lang="nl-NL" b="1" dirty="0">
              <a:solidFill>
                <a:schemeClr val="bg1"/>
              </a:solidFill>
              <a:latin typeface="Basic Sans Bold"/>
            </a:endParaRPr>
          </a:p>
        </p:txBody>
      </p:sp>
      <p:sp>
        <p:nvSpPr>
          <p:cNvPr id="7" name="Text Placeholder 6">
            <a:extLst>
              <a:ext uri="{FF2B5EF4-FFF2-40B4-BE49-F238E27FC236}">
                <a16:creationId xmlns:a16="http://schemas.microsoft.com/office/drawing/2014/main" id="{7620DDA2-7B07-444B-838E-AADF0A967316}"/>
              </a:ext>
            </a:extLst>
          </p:cNvPr>
          <p:cNvSpPr>
            <a:spLocks noGrp="1"/>
          </p:cNvSpPr>
          <p:nvPr>
            <p:ph type="body" idx="1"/>
          </p:nvPr>
        </p:nvSpPr>
        <p:spPr/>
        <p:txBody>
          <a:bodyPr/>
          <a:lstStyle/>
          <a:p>
            <a:r>
              <a:rPr lang="nl-NL" dirty="0">
                <a:solidFill>
                  <a:schemeClr val="bg2"/>
                </a:solidFill>
                <a:latin typeface="Basic Sans"/>
              </a:rPr>
              <a:t>Korte samenvatting van wat er zojuist is opgehaald en besproken.</a:t>
            </a:r>
          </a:p>
          <a:p>
            <a:endParaRPr lang="nl-NL" dirty="0"/>
          </a:p>
        </p:txBody>
      </p:sp>
      <p:sp>
        <p:nvSpPr>
          <p:cNvPr id="5" name="Slide Number Placeholder 4">
            <a:extLst>
              <a:ext uri="{FF2B5EF4-FFF2-40B4-BE49-F238E27FC236}">
                <a16:creationId xmlns:a16="http://schemas.microsoft.com/office/drawing/2014/main" id="{1D8E8203-198F-40A4-8B98-B5376BA80CF9}"/>
              </a:ext>
            </a:extLst>
          </p:cNvPr>
          <p:cNvSpPr>
            <a:spLocks noGrp="1"/>
          </p:cNvSpPr>
          <p:nvPr>
            <p:ph type="sldNum" sz="quarter" idx="4294967295"/>
          </p:nvPr>
        </p:nvSpPr>
        <p:spPr>
          <a:xfrm>
            <a:off x="0" y="4668838"/>
            <a:ext cx="465138" cy="382587"/>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27</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3570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3B9E6A-5480-430F-975E-1B7C1553F7EC}"/>
              </a:ext>
            </a:extLst>
          </p:cNvPr>
          <p:cNvSpPr>
            <a:spLocks noGrp="1"/>
          </p:cNvSpPr>
          <p:nvPr>
            <p:ph type="title"/>
          </p:nvPr>
        </p:nvSpPr>
        <p:spPr>
          <a:xfrm>
            <a:off x="4947748" y="1337969"/>
            <a:ext cx="4312630" cy="2166835"/>
          </a:xfrm>
        </p:spPr>
        <p:txBody>
          <a:bodyPr vert="horz" lIns="91440" tIns="45720" rIns="91440" bIns="45720" rtlCol="0" anchor="b">
            <a:normAutofit/>
          </a:bodyPr>
          <a:lstStyle/>
          <a:p>
            <a:r>
              <a:rPr lang="en-US" sz="3200" b="1" dirty="0">
                <a:solidFill>
                  <a:schemeClr val="bg1"/>
                </a:solidFill>
                <a:latin typeface="Basic Sans Bold"/>
              </a:rPr>
              <a:t>Rollen &amp;</a:t>
            </a:r>
            <a:br>
              <a:rPr lang="en-US" sz="3200" b="1" dirty="0">
                <a:solidFill>
                  <a:schemeClr val="bg1"/>
                </a:solidFill>
                <a:latin typeface="Basic Sans Bold"/>
              </a:rPr>
            </a:br>
            <a:r>
              <a:rPr lang="en-US" sz="3200" b="1" dirty="0">
                <a:solidFill>
                  <a:schemeClr val="bg1"/>
                </a:solidFill>
                <a:latin typeface="Basic Sans Bold"/>
              </a:rPr>
              <a:t>Verantwoordelijkheden</a:t>
            </a:r>
          </a:p>
        </p:txBody>
      </p:sp>
      <p:sp>
        <p:nvSpPr>
          <p:cNvPr id="6" name="Text Placeholder 5">
            <a:extLst>
              <a:ext uri="{FF2B5EF4-FFF2-40B4-BE49-F238E27FC236}">
                <a16:creationId xmlns:a16="http://schemas.microsoft.com/office/drawing/2014/main" id="{A5301471-D2B2-4B82-A74F-F902FC8B0CD7}"/>
              </a:ext>
            </a:extLst>
          </p:cNvPr>
          <p:cNvSpPr>
            <a:spLocks noGrp="1"/>
          </p:cNvSpPr>
          <p:nvPr>
            <p:ph type="body" idx="1"/>
          </p:nvPr>
        </p:nvSpPr>
        <p:spPr>
          <a:xfrm>
            <a:off x="4947748" y="3572647"/>
            <a:ext cx="3483937" cy="860898"/>
          </a:xfrm>
        </p:spPr>
        <p:txBody>
          <a:bodyPr vert="horz" lIns="91440" tIns="45720" rIns="91440" bIns="45720" rtlCol="0" anchor="t">
            <a:normAutofit/>
          </a:bodyPr>
          <a:lstStyle/>
          <a:p>
            <a:endParaRPr lang="en-US" sz="1500" dirty="0">
              <a:solidFill>
                <a:schemeClr val="tx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Afbeeldingsresultaat voor responsibility">
            <a:extLst>
              <a:ext uri="{FF2B5EF4-FFF2-40B4-BE49-F238E27FC236}">
                <a16:creationId xmlns:a16="http://schemas.microsoft.com/office/drawing/2014/main" id="{DB60CF7A-0854-4E18-B3F5-18FB48AFB1DC}"/>
              </a:ext>
            </a:extLst>
          </p:cNvPr>
          <p:cNvPicPr>
            <a:picLocks noChangeAspect="1" noChangeArrowheads="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b="10653"/>
          <a:stretch/>
        </p:blipFill>
        <p:spPr bwMode="auto">
          <a:xfrm>
            <a:off x="1521777" y="3895932"/>
            <a:ext cx="1181378" cy="753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fbeeldingsresultaat voor responsibility png">
            <a:extLst>
              <a:ext uri="{FF2B5EF4-FFF2-40B4-BE49-F238E27FC236}">
                <a16:creationId xmlns:a16="http://schemas.microsoft.com/office/drawing/2014/main" id="{74889F80-C898-4BC3-B000-54F24D1F63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35"/>
            <a:ext cx="4356189" cy="4365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765740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50A9CD-95E7-49C9-9F74-01394FE67A28}"/>
              </a:ext>
            </a:extLst>
          </p:cNvPr>
          <p:cNvSpPr>
            <a:spLocks noGrp="1"/>
          </p:cNvSpPr>
          <p:nvPr>
            <p:ph type="title"/>
          </p:nvPr>
        </p:nvSpPr>
        <p:spPr/>
        <p:txBody>
          <a:bodyPr>
            <a:normAutofit fontScale="90000"/>
          </a:bodyPr>
          <a:lstStyle/>
          <a:p>
            <a:r>
              <a:rPr lang="nl-NL" dirty="0"/>
              <a:t>Verantwoordelijkheden</a:t>
            </a:r>
          </a:p>
        </p:txBody>
      </p:sp>
      <p:sp>
        <p:nvSpPr>
          <p:cNvPr id="5" name="Content Placeholder 4">
            <a:extLst>
              <a:ext uri="{FF2B5EF4-FFF2-40B4-BE49-F238E27FC236}">
                <a16:creationId xmlns:a16="http://schemas.microsoft.com/office/drawing/2014/main" id="{A3A917AA-0F77-4537-B464-E808345526DA}"/>
              </a:ext>
            </a:extLst>
          </p:cNvPr>
          <p:cNvSpPr>
            <a:spLocks noGrp="1"/>
          </p:cNvSpPr>
          <p:nvPr>
            <p:ph idx="1"/>
          </p:nvPr>
        </p:nvSpPr>
        <p:spPr>
          <a:xfrm>
            <a:off x="577236" y="1371574"/>
            <a:ext cx="7886700" cy="3108068"/>
          </a:xfrm>
        </p:spPr>
        <p:txBody>
          <a:bodyPr>
            <a:normAutofit/>
          </a:bodyPr>
          <a:lstStyle/>
          <a:p>
            <a:r>
              <a:rPr lang="nl-NL" b="1" i="1" dirty="0">
                <a:solidFill>
                  <a:srgbClr val="F49304"/>
                </a:solidFill>
              </a:rPr>
              <a:t>V</a:t>
            </a:r>
            <a:r>
              <a:rPr lang="nl-NL" b="1" i="1" dirty="0"/>
              <a:t>erantwoordelijk</a:t>
            </a:r>
            <a:r>
              <a:rPr lang="nl-NL" i="1" dirty="0"/>
              <a:t>:</a:t>
            </a:r>
            <a:r>
              <a:rPr lang="nl-NL" sz="1100" i="1" dirty="0"/>
              <a:t> </a:t>
            </a:r>
            <a:r>
              <a:rPr lang="nl-NL" sz="1400" dirty="0"/>
              <a:t>degene die de taak uitvoert is verantwoordelijk voor de uitvoering hiervan. Legt verantwoording af bij de eindverantwoordelijke.</a:t>
            </a:r>
          </a:p>
          <a:p>
            <a:r>
              <a:rPr lang="nl-NL" b="1" i="1" dirty="0">
                <a:solidFill>
                  <a:srgbClr val="F49304"/>
                </a:solidFill>
              </a:rPr>
              <a:t>E</a:t>
            </a:r>
            <a:r>
              <a:rPr lang="nl-NL" b="1" i="1" dirty="0"/>
              <a:t>indverantwoordelijk (beslist)</a:t>
            </a:r>
            <a:r>
              <a:rPr lang="nl-NL" dirty="0"/>
              <a:t>: </a:t>
            </a:r>
            <a:r>
              <a:rPr lang="nl-NL" sz="1400" dirty="0"/>
              <a:t>deze persoon draagt de uiteindelijke eindverantwoording voor de juiste voltooiing van een of meerdere projecttaken. Aan hem of haar wordt verantwoording afgelegd en hij of zij moet de taak goedkeuren (aftekenen).</a:t>
            </a:r>
          </a:p>
          <a:p>
            <a:r>
              <a:rPr lang="nl-NL" b="1" i="1" dirty="0">
                <a:solidFill>
                  <a:srgbClr val="F49304"/>
                </a:solidFill>
              </a:rPr>
              <a:t>R</a:t>
            </a:r>
            <a:r>
              <a:rPr lang="nl-NL" b="1" i="1" dirty="0"/>
              <a:t>aadplegen:</a:t>
            </a:r>
            <a:r>
              <a:rPr lang="nl-NL" sz="1100" i="1" dirty="0"/>
              <a:t> </a:t>
            </a:r>
            <a:r>
              <a:rPr lang="nl-NL" sz="1400" dirty="0"/>
              <a:t>dit is de persoon aan wie vooraf advies gevraagd wordt. Het gaat hier om tweerichtingscommunicatie; naast advies helpt hij of zij ook mee in de uitvoering en geeft zo richting aan het resultaat.</a:t>
            </a:r>
          </a:p>
          <a:p>
            <a:r>
              <a:rPr lang="nl-NL" b="1" i="1" dirty="0">
                <a:solidFill>
                  <a:srgbClr val="F49304"/>
                </a:solidFill>
              </a:rPr>
              <a:t>I</a:t>
            </a:r>
            <a:r>
              <a:rPr lang="nl-NL" b="1" i="1" dirty="0"/>
              <a:t>nformeren</a:t>
            </a:r>
            <a:r>
              <a:rPr lang="nl-NL" dirty="0"/>
              <a:t>: </a:t>
            </a:r>
            <a:r>
              <a:rPr lang="nl-NL" sz="1400" dirty="0"/>
              <a:t>deze persoon wordt tussentijd op de hoogte gehouden met up-to-date informatie over de vorderingen en bereikte resultaten. Het gaat om eenrichtingscommunicatie.</a:t>
            </a:r>
          </a:p>
        </p:txBody>
      </p:sp>
      <p:sp>
        <p:nvSpPr>
          <p:cNvPr id="6" name="Subtitle 5">
            <a:extLst>
              <a:ext uri="{FF2B5EF4-FFF2-40B4-BE49-F238E27FC236}">
                <a16:creationId xmlns:a16="http://schemas.microsoft.com/office/drawing/2014/main" id="{3D1AD6D8-6BDA-41A3-93DB-D99BC26F9313}"/>
              </a:ext>
            </a:extLst>
          </p:cNvPr>
          <p:cNvSpPr>
            <a:spLocks noGrp="1"/>
          </p:cNvSpPr>
          <p:nvPr>
            <p:ph type="subTitle" idx="13"/>
          </p:nvPr>
        </p:nvSpPr>
        <p:spPr/>
        <p:txBody>
          <a:bodyPr/>
          <a:lstStyle/>
          <a:p>
            <a:r>
              <a:rPr lang="nl-NL" sz="1800" dirty="0"/>
              <a:t>Een methode om verantwoordelijkheden in kaart te brengen is het VERI-model.</a:t>
            </a:r>
          </a:p>
          <a:p>
            <a:endParaRPr lang="nl-NL" sz="1800" dirty="0"/>
          </a:p>
        </p:txBody>
      </p:sp>
      <p:sp>
        <p:nvSpPr>
          <p:cNvPr id="7" name="Slide Number Placeholder 6">
            <a:extLst>
              <a:ext uri="{FF2B5EF4-FFF2-40B4-BE49-F238E27FC236}">
                <a16:creationId xmlns:a16="http://schemas.microsoft.com/office/drawing/2014/main" id="{8EDF23A8-95D8-4F0E-A08B-4E11AA606687}"/>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29</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1851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52092A-BD1D-407F-B7F2-F01BAA0AEE29}"/>
              </a:ext>
            </a:extLst>
          </p:cNvPr>
          <p:cNvSpPr>
            <a:spLocks noGrp="1"/>
          </p:cNvSpPr>
          <p:nvPr>
            <p:ph type="title"/>
          </p:nvPr>
        </p:nvSpPr>
        <p:spPr>
          <a:xfrm>
            <a:off x="5059971" y="1337969"/>
            <a:ext cx="3483937" cy="2166835"/>
          </a:xfrm>
        </p:spPr>
        <p:txBody>
          <a:bodyPr vert="horz" lIns="91440" tIns="45720" rIns="91440" bIns="45720" rtlCol="0" anchor="b">
            <a:normAutofit/>
          </a:bodyPr>
          <a:lstStyle/>
          <a:p>
            <a:r>
              <a:rPr lang="en-US" sz="4000" b="1" dirty="0">
                <a:solidFill>
                  <a:schemeClr val="bg1"/>
                </a:solidFill>
                <a:latin typeface="Basic Sans Bold"/>
              </a:rPr>
              <a:t>Terugkijken</a:t>
            </a:r>
          </a:p>
        </p:txBody>
      </p:sp>
      <p:sp>
        <p:nvSpPr>
          <p:cNvPr id="6" name="Text Placeholder 5">
            <a:extLst>
              <a:ext uri="{FF2B5EF4-FFF2-40B4-BE49-F238E27FC236}">
                <a16:creationId xmlns:a16="http://schemas.microsoft.com/office/drawing/2014/main" id="{4F067A7F-687A-42BC-8849-155C28D267E4}"/>
              </a:ext>
            </a:extLst>
          </p:cNvPr>
          <p:cNvSpPr>
            <a:spLocks noGrp="1"/>
          </p:cNvSpPr>
          <p:nvPr>
            <p:ph type="body" idx="1"/>
          </p:nvPr>
        </p:nvSpPr>
        <p:spPr>
          <a:xfrm>
            <a:off x="5059970" y="3563169"/>
            <a:ext cx="3483937" cy="860898"/>
          </a:xfrm>
        </p:spPr>
        <p:txBody>
          <a:bodyPr vert="horz" lIns="91440" tIns="45720" rIns="91440" bIns="45720" rtlCol="0" anchor="t">
            <a:normAutofit/>
          </a:bodyPr>
          <a:lstStyle/>
          <a:p>
            <a:endParaRPr lang="en-US" sz="1500" dirty="0">
              <a:solidFill>
                <a:schemeClr val="tx1"/>
              </a:solidFill>
            </a:endParaRP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view of a city street in front of a mirror&#10;&#10;Description automatically generated">
            <a:extLst>
              <a:ext uri="{FF2B5EF4-FFF2-40B4-BE49-F238E27FC236}">
                <a16:creationId xmlns:a16="http://schemas.microsoft.com/office/drawing/2014/main" id="{2B7CDD5C-7F6C-4B6E-BAD0-0F483E4B34E0}"/>
              </a:ext>
            </a:extLst>
          </p:cNvPr>
          <p:cNvPicPr>
            <a:picLocks noChangeAspect="1"/>
          </p:cNvPicPr>
          <p:nvPr/>
        </p:nvPicPr>
        <p:blipFill rotWithShape="1">
          <a:blip r:embed="rId3"/>
          <a:srcRect l="23534" r="30131" b="1"/>
          <a:stretch/>
        </p:blipFill>
        <p:spPr>
          <a:xfrm>
            <a:off x="20" y="10"/>
            <a:ext cx="4518095" cy="51434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036318762"/>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Afbeelding 17">
            <a:extLst>
              <a:ext uri="{FF2B5EF4-FFF2-40B4-BE49-F238E27FC236}">
                <a16:creationId xmlns:a16="http://schemas.microsoft.com/office/drawing/2014/main" id="{02FCFBAD-A4D2-4F12-BD3B-339EF40BC3DA}"/>
              </a:ext>
            </a:extLst>
          </p:cNvPr>
          <p:cNvPicPr>
            <a:picLocks noChangeAspect="1"/>
          </p:cNvPicPr>
          <p:nvPr/>
        </p:nvPicPr>
        <p:blipFill rotWithShape="1">
          <a:blip r:embed="rId3"/>
          <a:srcRect l="9516" t="14859" r="15158" b="5528"/>
          <a:stretch/>
        </p:blipFill>
        <p:spPr>
          <a:xfrm>
            <a:off x="810352" y="926982"/>
            <a:ext cx="5770070" cy="4065656"/>
          </a:xfrm>
          <a:prstGeom prst="rect">
            <a:avLst/>
          </a:prstGeom>
        </p:spPr>
      </p:pic>
      <p:sp>
        <p:nvSpPr>
          <p:cNvPr id="30722" name="Rectangle 2">
            <a:extLst>
              <a:ext uri="{FF2B5EF4-FFF2-40B4-BE49-F238E27FC236}">
                <a16:creationId xmlns:a16="http://schemas.microsoft.com/office/drawing/2014/main" id="{14BE4A71-08A7-46AA-8BB3-7CAD88E74B04}"/>
              </a:ext>
            </a:extLst>
          </p:cNvPr>
          <p:cNvSpPr>
            <a:spLocks noGrp="1" noChangeArrowheads="1"/>
          </p:cNvSpPr>
          <p:nvPr>
            <p:ph type="title"/>
          </p:nvPr>
        </p:nvSpPr>
        <p:spPr>
          <a:xfrm>
            <a:off x="671880" y="317242"/>
            <a:ext cx="8267386" cy="549129"/>
          </a:xfrm>
        </p:spPr>
        <p:txBody>
          <a:bodyPr>
            <a:noAutofit/>
          </a:bodyPr>
          <a:lstStyle/>
          <a:p>
            <a:r>
              <a:rPr lang="nl-NL" altLang="nl-NL" sz="3200" dirty="0"/>
              <a:t>Oefening: Rollen &amp; Verantwoordelijkheden per mijlpaal</a:t>
            </a:r>
          </a:p>
        </p:txBody>
      </p:sp>
      <p:sp>
        <p:nvSpPr>
          <p:cNvPr id="234" name="Oval 9">
            <a:extLst>
              <a:ext uri="{FF2B5EF4-FFF2-40B4-BE49-F238E27FC236}">
                <a16:creationId xmlns:a16="http://schemas.microsoft.com/office/drawing/2014/main" id="{F50EE2F3-BAB1-45D0-A38A-CEC73019481C}"/>
              </a:ext>
            </a:extLst>
          </p:cNvPr>
          <p:cNvSpPr>
            <a:spLocks noChangeArrowheads="1"/>
          </p:cNvSpPr>
          <p:nvPr/>
        </p:nvSpPr>
        <p:spPr bwMode="blackWhite">
          <a:xfrm>
            <a:off x="6762818" y="1771616"/>
            <a:ext cx="421481" cy="421481"/>
          </a:xfrm>
          <a:prstGeom prst="ellipse">
            <a:avLst/>
          </a:prstGeom>
          <a:solidFill>
            <a:srgbClr val="BFB8DA"/>
          </a:solidFill>
          <a:ln w="19050">
            <a:solidFill>
              <a:schemeClr val="tx1"/>
            </a:solidFill>
            <a:round/>
            <a:headEnd/>
            <a:tailEnd/>
          </a:ln>
          <a:effectLst/>
          <a:extLst/>
        </p:spPr>
        <p:txBody>
          <a:bodyPr wrap="none" lIns="0" tIns="0" rIns="0" bIns="0" anchor="ctr"/>
          <a:lstStyle/>
          <a:p>
            <a:pPr algn="ctr">
              <a:defRPr/>
            </a:pPr>
            <a:r>
              <a:rPr lang="nl-NL" altLang="nl-NL" sz="1523" b="1" dirty="0">
                <a:solidFill>
                  <a:schemeClr val="bg1"/>
                </a:solidFill>
              </a:rPr>
              <a:t>1</a:t>
            </a:r>
          </a:p>
        </p:txBody>
      </p:sp>
      <p:sp>
        <p:nvSpPr>
          <p:cNvPr id="235" name="Oval 7">
            <a:extLst>
              <a:ext uri="{FF2B5EF4-FFF2-40B4-BE49-F238E27FC236}">
                <a16:creationId xmlns:a16="http://schemas.microsoft.com/office/drawing/2014/main" id="{B2BF3EE2-30D0-46CE-916C-B3C8B19CD244}"/>
              </a:ext>
            </a:extLst>
          </p:cNvPr>
          <p:cNvSpPr>
            <a:spLocks noChangeArrowheads="1"/>
          </p:cNvSpPr>
          <p:nvPr/>
        </p:nvSpPr>
        <p:spPr bwMode="blackWhite">
          <a:xfrm>
            <a:off x="6761627" y="2509454"/>
            <a:ext cx="422672" cy="421481"/>
          </a:xfrm>
          <a:prstGeom prst="ellipse">
            <a:avLst/>
          </a:prstGeom>
          <a:solidFill>
            <a:srgbClr val="BFB8DA"/>
          </a:solidFill>
          <a:ln w="19050">
            <a:solidFill>
              <a:schemeClr val="tx1"/>
            </a:solidFill>
            <a:round/>
            <a:headEnd/>
            <a:tailEnd/>
          </a:ln>
          <a:effectLst/>
          <a:extLst/>
        </p:spPr>
        <p:txBody>
          <a:bodyPr wrap="none" lIns="0" tIns="0" rIns="0" bIns="0" anchor="ctr"/>
          <a:lstStyle/>
          <a:p>
            <a:pPr algn="ctr">
              <a:defRPr/>
            </a:pPr>
            <a:r>
              <a:rPr lang="nl-NL" altLang="nl-NL" sz="1523" b="1" dirty="0">
                <a:solidFill>
                  <a:schemeClr val="bg1"/>
                </a:solidFill>
              </a:rPr>
              <a:t>2</a:t>
            </a:r>
          </a:p>
        </p:txBody>
      </p:sp>
      <p:sp>
        <p:nvSpPr>
          <p:cNvPr id="236" name="Oval 8">
            <a:extLst>
              <a:ext uri="{FF2B5EF4-FFF2-40B4-BE49-F238E27FC236}">
                <a16:creationId xmlns:a16="http://schemas.microsoft.com/office/drawing/2014/main" id="{E671C58C-962C-44D8-BB4A-7FB4FBC385A2}"/>
              </a:ext>
            </a:extLst>
          </p:cNvPr>
          <p:cNvSpPr>
            <a:spLocks noChangeArrowheads="1"/>
          </p:cNvSpPr>
          <p:nvPr/>
        </p:nvSpPr>
        <p:spPr bwMode="blackWhite">
          <a:xfrm>
            <a:off x="6761627" y="3247292"/>
            <a:ext cx="422672" cy="421481"/>
          </a:xfrm>
          <a:prstGeom prst="ellipse">
            <a:avLst/>
          </a:prstGeom>
          <a:solidFill>
            <a:srgbClr val="6454A3"/>
          </a:solidFill>
          <a:ln w="19050">
            <a:solidFill>
              <a:schemeClr val="tx1"/>
            </a:solidFill>
            <a:round/>
            <a:headEnd/>
            <a:tailEnd/>
          </a:ln>
          <a:effectLst/>
          <a:extLst/>
        </p:spPr>
        <p:txBody>
          <a:bodyPr wrap="none" lIns="0" tIns="0" rIns="0" bIns="0" anchor="ctr"/>
          <a:lstStyle/>
          <a:p>
            <a:pPr algn="ctr">
              <a:defRPr/>
            </a:pPr>
            <a:r>
              <a:rPr lang="nl-NL" altLang="nl-NL" sz="1523" b="1" dirty="0">
                <a:solidFill>
                  <a:schemeClr val="bg1"/>
                </a:solidFill>
              </a:rPr>
              <a:t>3</a:t>
            </a:r>
          </a:p>
        </p:txBody>
      </p:sp>
      <p:sp>
        <p:nvSpPr>
          <p:cNvPr id="237" name="Oval 10">
            <a:extLst>
              <a:ext uri="{FF2B5EF4-FFF2-40B4-BE49-F238E27FC236}">
                <a16:creationId xmlns:a16="http://schemas.microsoft.com/office/drawing/2014/main" id="{161D3092-C523-4819-B436-E5FB40DD1FE8}"/>
              </a:ext>
            </a:extLst>
          </p:cNvPr>
          <p:cNvSpPr>
            <a:spLocks noChangeArrowheads="1"/>
          </p:cNvSpPr>
          <p:nvPr/>
        </p:nvSpPr>
        <p:spPr bwMode="blackWhite">
          <a:xfrm>
            <a:off x="6761627" y="3985130"/>
            <a:ext cx="422672" cy="421481"/>
          </a:xfrm>
          <a:prstGeom prst="ellipse">
            <a:avLst/>
          </a:prstGeom>
          <a:solidFill>
            <a:srgbClr val="6454A3"/>
          </a:solidFill>
          <a:ln w="19050">
            <a:solidFill>
              <a:schemeClr val="tx1"/>
            </a:solidFill>
            <a:round/>
            <a:headEnd/>
            <a:tailEnd/>
          </a:ln>
          <a:effectLst/>
          <a:extLst/>
        </p:spPr>
        <p:txBody>
          <a:bodyPr wrap="none" lIns="0" tIns="0" rIns="0" bIns="0" anchor="ctr"/>
          <a:lstStyle/>
          <a:p>
            <a:pPr algn="ctr">
              <a:defRPr/>
            </a:pPr>
            <a:r>
              <a:rPr lang="nl-NL" altLang="nl-NL" sz="1523" b="1" dirty="0">
                <a:solidFill>
                  <a:schemeClr val="bg1"/>
                </a:solidFill>
              </a:rPr>
              <a:t>4</a:t>
            </a:r>
          </a:p>
        </p:txBody>
      </p:sp>
      <p:sp>
        <p:nvSpPr>
          <p:cNvPr id="239" name="TextBox 238">
            <a:extLst>
              <a:ext uri="{FF2B5EF4-FFF2-40B4-BE49-F238E27FC236}">
                <a16:creationId xmlns:a16="http://schemas.microsoft.com/office/drawing/2014/main" id="{D2552C48-4BBF-4307-84EA-216A98958CE1}"/>
              </a:ext>
            </a:extLst>
          </p:cNvPr>
          <p:cNvSpPr txBox="1"/>
          <p:nvPr/>
        </p:nvSpPr>
        <p:spPr>
          <a:xfrm>
            <a:off x="7263101" y="1848394"/>
            <a:ext cx="846707" cy="300082"/>
          </a:xfrm>
          <a:prstGeom prst="rect">
            <a:avLst/>
          </a:prstGeom>
          <a:noFill/>
        </p:spPr>
        <p:txBody>
          <a:bodyPr wrap="none" rtlCol="0">
            <a:spAutoFit/>
          </a:bodyPr>
          <a:lstStyle/>
          <a:p>
            <a:r>
              <a:rPr lang="nl-NL" dirty="0"/>
              <a:t>Mijlpalen</a:t>
            </a:r>
          </a:p>
        </p:txBody>
      </p:sp>
      <p:sp>
        <p:nvSpPr>
          <p:cNvPr id="240" name="TextBox 239">
            <a:extLst>
              <a:ext uri="{FF2B5EF4-FFF2-40B4-BE49-F238E27FC236}">
                <a16:creationId xmlns:a16="http://schemas.microsoft.com/office/drawing/2014/main" id="{C55FF6D2-DF24-4F82-8FE0-6BA8D54D7DD4}"/>
              </a:ext>
            </a:extLst>
          </p:cNvPr>
          <p:cNvSpPr txBox="1"/>
          <p:nvPr/>
        </p:nvSpPr>
        <p:spPr>
          <a:xfrm>
            <a:off x="7263101" y="3353618"/>
            <a:ext cx="625171" cy="300082"/>
          </a:xfrm>
          <a:prstGeom prst="rect">
            <a:avLst/>
          </a:prstGeom>
          <a:noFill/>
        </p:spPr>
        <p:txBody>
          <a:bodyPr wrap="none" rtlCol="0">
            <a:spAutoFit/>
          </a:bodyPr>
          <a:lstStyle/>
          <a:p>
            <a:r>
              <a:rPr lang="en-US" dirty="0"/>
              <a:t>R</a:t>
            </a:r>
            <a:r>
              <a:rPr lang="nl-NL" dirty="0"/>
              <a:t>ollen</a:t>
            </a:r>
          </a:p>
        </p:txBody>
      </p:sp>
      <p:sp>
        <p:nvSpPr>
          <p:cNvPr id="241" name="TextBox 240">
            <a:extLst>
              <a:ext uri="{FF2B5EF4-FFF2-40B4-BE49-F238E27FC236}">
                <a16:creationId xmlns:a16="http://schemas.microsoft.com/office/drawing/2014/main" id="{64931ECB-53CD-4AAE-AA62-A5341BA25A38}"/>
              </a:ext>
            </a:extLst>
          </p:cNvPr>
          <p:cNvSpPr txBox="1"/>
          <p:nvPr/>
        </p:nvSpPr>
        <p:spPr>
          <a:xfrm>
            <a:off x="7263101" y="4071227"/>
            <a:ext cx="1837298" cy="300082"/>
          </a:xfrm>
          <a:prstGeom prst="rect">
            <a:avLst/>
          </a:prstGeom>
          <a:noFill/>
        </p:spPr>
        <p:txBody>
          <a:bodyPr wrap="none" rtlCol="0">
            <a:spAutoFit/>
          </a:bodyPr>
          <a:lstStyle/>
          <a:p>
            <a:r>
              <a:rPr lang="nl-NL" dirty="0"/>
              <a:t>Verantwoordelijkheden</a:t>
            </a:r>
          </a:p>
        </p:txBody>
      </p:sp>
      <p:sp>
        <p:nvSpPr>
          <p:cNvPr id="242" name="TextBox 241">
            <a:extLst>
              <a:ext uri="{FF2B5EF4-FFF2-40B4-BE49-F238E27FC236}">
                <a16:creationId xmlns:a16="http://schemas.microsoft.com/office/drawing/2014/main" id="{7F5F81F2-D131-49B0-B221-06F1E7EE2C25}"/>
              </a:ext>
            </a:extLst>
          </p:cNvPr>
          <p:cNvSpPr txBox="1"/>
          <p:nvPr/>
        </p:nvSpPr>
        <p:spPr>
          <a:xfrm>
            <a:off x="7263101" y="2659728"/>
            <a:ext cx="1078372" cy="300082"/>
          </a:xfrm>
          <a:prstGeom prst="rect">
            <a:avLst/>
          </a:prstGeom>
          <a:noFill/>
        </p:spPr>
        <p:txBody>
          <a:bodyPr wrap="none" rtlCol="0">
            <a:spAutoFit/>
          </a:bodyPr>
          <a:lstStyle/>
          <a:p>
            <a:r>
              <a:rPr lang="nl-NL" dirty="0"/>
              <a:t>Doorlooptijd</a:t>
            </a:r>
          </a:p>
        </p:txBody>
      </p:sp>
      <p:sp>
        <p:nvSpPr>
          <p:cNvPr id="129" name="Oval 9">
            <a:extLst>
              <a:ext uri="{FF2B5EF4-FFF2-40B4-BE49-F238E27FC236}">
                <a16:creationId xmlns:a16="http://schemas.microsoft.com/office/drawing/2014/main" id="{9BE559AB-3364-48D8-9392-EDC78EAD5A8B}"/>
              </a:ext>
            </a:extLst>
          </p:cNvPr>
          <p:cNvSpPr>
            <a:spLocks noChangeArrowheads="1"/>
          </p:cNvSpPr>
          <p:nvPr/>
        </p:nvSpPr>
        <p:spPr bwMode="blackWhite">
          <a:xfrm>
            <a:off x="1590169" y="1347903"/>
            <a:ext cx="277424" cy="276764"/>
          </a:xfrm>
          <a:prstGeom prst="ellipse">
            <a:avLst/>
          </a:prstGeom>
          <a:solidFill>
            <a:srgbClr val="BFB8DA"/>
          </a:solidFill>
          <a:ln w="19050">
            <a:solidFill>
              <a:schemeClr val="tx1"/>
            </a:solidFill>
            <a:round/>
            <a:headEnd/>
            <a:tailEnd/>
          </a:ln>
          <a:effectLst/>
          <a:extLst/>
        </p:spPr>
        <p:txBody>
          <a:bodyPr wrap="none" lIns="0" tIns="0" rIns="0" bIns="0" anchor="ctr"/>
          <a:lstStyle/>
          <a:p>
            <a:pPr algn="ctr">
              <a:defRPr/>
            </a:pPr>
            <a:r>
              <a:rPr lang="nl-NL" altLang="nl-NL" sz="1523" b="1" dirty="0">
                <a:solidFill>
                  <a:schemeClr val="bg1"/>
                </a:solidFill>
              </a:rPr>
              <a:t>1</a:t>
            </a:r>
          </a:p>
        </p:txBody>
      </p:sp>
      <p:sp>
        <p:nvSpPr>
          <p:cNvPr id="130" name="Oval 7">
            <a:extLst>
              <a:ext uri="{FF2B5EF4-FFF2-40B4-BE49-F238E27FC236}">
                <a16:creationId xmlns:a16="http://schemas.microsoft.com/office/drawing/2014/main" id="{A5126732-9B62-48D3-A5E0-9C31E252A566}"/>
              </a:ext>
            </a:extLst>
          </p:cNvPr>
          <p:cNvSpPr>
            <a:spLocks noChangeArrowheads="1"/>
          </p:cNvSpPr>
          <p:nvPr/>
        </p:nvSpPr>
        <p:spPr bwMode="blackWhite">
          <a:xfrm>
            <a:off x="2626959" y="2221697"/>
            <a:ext cx="337914" cy="350054"/>
          </a:xfrm>
          <a:prstGeom prst="ellipse">
            <a:avLst/>
          </a:prstGeom>
          <a:solidFill>
            <a:srgbClr val="BFB8DA"/>
          </a:solidFill>
          <a:ln w="19050">
            <a:solidFill>
              <a:schemeClr val="tx1"/>
            </a:solidFill>
            <a:round/>
            <a:headEnd/>
            <a:tailEnd/>
          </a:ln>
          <a:effectLst/>
          <a:extLst/>
        </p:spPr>
        <p:txBody>
          <a:bodyPr wrap="none" lIns="0" tIns="0" rIns="0" bIns="0" anchor="ctr"/>
          <a:lstStyle/>
          <a:p>
            <a:pPr algn="ctr">
              <a:defRPr/>
            </a:pPr>
            <a:r>
              <a:rPr lang="nl-NL" altLang="nl-NL" sz="1523" b="1" dirty="0">
                <a:solidFill>
                  <a:schemeClr val="bg1"/>
                </a:solidFill>
              </a:rPr>
              <a:t>2</a:t>
            </a:r>
          </a:p>
        </p:txBody>
      </p:sp>
      <p:sp>
        <p:nvSpPr>
          <p:cNvPr id="131" name="Oval 8">
            <a:extLst>
              <a:ext uri="{FF2B5EF4-FFF2-40B4-BE49-F238E27FC236}">
                <a16:creationId xmlns:a16="http://schemas.microsoft.com/office/drawing/2014/main" id="{8425DFD0-ED67-417E-876E-37E17CE121AF}"/>
              </a:ext>
            </a:extLst>
          </p:cNvPr>
          <p:cNvSpPr>
            <a:spLocks noChangeArrowheads="1"/>
          </p:cNvSpPr>
          <p:nvPr/>
        </p:nvSpPr>
        <p:spPr bwMode="blackWhite">
          <a:xfrm>
            <a:off x="5327334" y="1413113"/>
            <a:ext cx="327977" cy="329419"/>
          </a:xfrm>
          <a:prstGeom prst="ellipse">
            <a:avLst/>
          </a:prstGeom>
          <a:solidFill>
            <a:srgbClr val="6454A3"/>
          </a:solidFill>
          <a:ln w="19050">
            <a:solidFill>
              <a:schemeClr val="tx1"/>
            </a:solidFill>
            <a:round/>
            <a:headEnd/>
            <a:tailEnd/>
          </a:ln>
          <a:effectLst/>
          <a:extLst/>
        </p:spPr>
        <p:txBody>
          <a:bodyPr wrap="none" lIns="0" tIns="0" rIns="0" bIns="0" anchor="ctr"/>
          <a:lstStyle/>
          <a:p>
            <a:pPr algn="ctr">
              <a:defRPr/>
            </a:pPr>
            <a:r>
              <a:rPr lang="nl-NL" altLang="nl-NL" sz="1523" b="1" dirty="0">
                <a:solidFill>
                  <a:schemeClr val="bg1"/>
                </a:solidFill>
              </a:rPr>
              <a:t>3</a:t>
            </a:r>
          </a:p>
        </p:txBody>
      </p:sp>
      <p:sp>
        <p:nvSpPr>
          <p:cNvPr id="132" name="Oval 8">
            <a:extLst>
              <a:ext uri="{FF2B5EF4-FFF2-40B4-BE49-F238E27FC236}">
                <a16:creationId xmlns:a16="http://schemas.microsoft.com/office/drawing/2014/main" id="{EA00CBB7-A0FF-4081-A26C-B89BE58F9C5D}"/>
              </a:ext>
            </a:extLst>
          </p:cNvPr>
          <p:cNvSpPr>
            <a:spLocks noChangeArrowheads="1"/>
          </p:cNvSpPr>
          <p:nvPr/>
        </p:nvSpPr>
        <p:spPr bwMode="blackWhite">
          <a:xfrm>
            <a:off x="6155441" y="4188883"/>
            <a:ext cx="327977" cy="329419"/>
          </a:xfrm>
          <a:prstGeom prst="ellipse">
            <a:avLst/>
          </a:prstGeom>
          <a:solidFill>
            <a:srgbClr val="6454A3"/>
          </a:solidFill>
          <a:ln w="19050">
            <a:solidFill>
              <a:schemeClr val="tx1"/>
            </a:solidFill>
            <a:round/>
            <a:headEnd/>
            <a:tailEnd/>
          </a:ln>
          <a:effectLst/>
          <a:extLst/>
        </p:spPr>
        <p:txBody>
          <a:bodyPr wrap="none" lIns="0" tIns="0" rIns="0" bIns="0" anchor="ctr"/>
          <a:lstStyle/>
          <a:p>
            <a:pPr algn="ctr">
              <a:defRPr/>
            </a:pPr>
            <a:r>
              <a:rPr lang="nl-NL" altLang="nl-NL" sz="1523" b="1" dirty="0">
                <a:solidFill>
                  <a:schemeClr val="bg1"/>
                </a:solidFill>
              </a:rPr>
              <a:t>4</a:t>
            </a:r>
          </a:p>
        </p:txBody>
      </p:sp>
      <p:sp>
        <p:nvSpPr>
          <p:cNvPr id="2" name="Slide Number Placeholder 1">
            <a:extLst>
              <a:ext uri="{FF2B5EF4-FFF2-40B4-BE49-F238E27FC236}">
                <a16:creationId xmlns:a16="http://schemas.microsoft.com/office/drawing/2014/main" id="{DF35692F-0786-4F56-8F5A-85D4D4A0F63F}"/>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30</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7" name="Tekstvak 16">
            <a:extLst>
              <a:ext uri="{FF2B5EF4-FFF2-40B4-BE49-F238E27FC236}">
                <a16:creationId xmlns:a16="http://schemas.microsoft.com/office/drawing/2014/main" id="{B3780F80-D426-438A-9A98-A6684D1CCB11}"/>
              </a:ext>
            </a:extLst>
          </p:cNvPr>
          <p:cNvSpPr txBox="1"/>
          <p:nvPr/>
        </p:nvSpPr>
        <p:spPr>
          <a:xfrm>
            <a:off x="6611987" y="4499251"/>
            <a:ext cx="2420006" cy="507831"/>
          </a:xfrm>
          <a:prstGeom prst="rect">
            <a:avLst/>
          </a:prstGeom>
          <a:noFill/>
          <a:ln>
            <a:solidFill>
              <a:schemeClr val="tx1"/>
            </a:solidFill>
          </a:ln>
        </p:spPr>
        <p:txBody>
          <a:bodyPr wrap="square" rtlCol="0">
            <a:spAutoFit/>
          </a:bodyPr>
          <a:lstStyle/>
          <a:p>
            <a:r>
              <a:rPr lang="nl-NL" i="1" dirty="0"/>
              <a:t>Download en print de A3 www.sterktechniekonderwijs.nl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5568F-49E2-49B7-AA11-C1A663EEBECD}"/>
              </a:ext>
            </a:extLst>
          </p:cNvPr>
          <p:cNvSpPr>
            <a:spLocks noGrp="1"/>
          </p:cNvSpPr>
          <p:nvPr>
            <p:ph type="title"/>
          </p:nvPr>
        </p:nvSpPr>
        <p:spPr/>
        <p:txBody>
          <a:bodyPr>
            <a:normAutofit fontScale="90000"/>
          </a:bodyPr>
          <a:lstStyle/>
          <a:p>
            <a:r>
              <a:rPr lang="nl-NL" dirty="0"/>
              <a:t>Mijlpalenplan met activiteiten</a:t>
            </a:r>
          </a:p>
        </p:txBody>
      </p:sp>
      <p:sp>
        <p:nvSpPr>
          <p:cNvPr id="78" name="Content Placeholder 77">
            <a:extLst>
              <a:ext uri="{FF2B5EF4-FFF2-40B4-BE49-F238E27FC236}">
                <a16:creationId xmlns:a16="http://schemas.microsoft.com/office/drawing/2014/main" id="{899859C8-264B-42C7-B3F8-1EAFC0E0C3B1}"/>
              </a:ext>
            </a:extLst>
          </p:cNvPr>
          <p:cNvSpPr>
            <a:spLocks noGrp="1"/>
          </p:cNvSpPr>
          <p:nvPr>
            <p:ph idx="1"/>
          </p:nvPr>
        </p:nvSpPr>
        <p:spPr>
          <a:xfrm>
            <a:off x="2767835" y="1430493"/>
            <a:ext cx="3915750" cy="3621653"/>
          </a:xfrm>
        </p:spPr>
        <p:txBody>
          <a:bodyPr>
            <a:normAutofit/>
          </a:bodyPr>
          <a:lstStyle/>
          <a:p>
            <a:pPr marL="0" indent="0">
              <a:buNone/>
            </a:pPr>
            <a:r>
              <a:rPr lang="nl-NL" dirty="0"/>
              <a:t>Wat hebben we:</a:t>
            </a:r>
          </a:p>
          <a:p>
            <a:r>
              <a:rPr lang="nl-NL" dirty="0"/>
              <a:t>Projecten met hun mijlpalen, rollen &amp; verantwoordelijkheden</a:t>
            </a:r>
          </a:p>
          <a:p>
            <a:r>
              <a:rPr lang="nl-NL" dirty="0"/>
              <a:t>Afhankelijkheden tussen projecten</a:t>
            </a:r>
          </a:p>
          <a:p>
            <a:endParaRPr lang="nl-NL" dirty="0"/>
          </a:p>
          <a:p>
            <a:endParaRPr lang="nl-NL" dirty="0"/>
          </a:p>
          <a:p>
            <a:pPr marL="0" indent="0">
              <a:buNone/>
            </a:pPr>
            <a:r>
              <a:rPr lang="nl-NL" dirty="0"/>
              <a:t>Nog te doen:</a:t>
            </a:r>
          </a:p>
          <a:p>
            <a:r>
              <a:rPr lang="nl-NL" dirty="0">
                <a:solidFill>
                  <a:srgbClr val="7030A0"/>
                </a:solidFill>
              </a:rPr>
              <a:t>Definieer of concretiseer activiteiten voor de mijlpalen. Met name voor de mijlpalen die binnen de eerste twee subsidiejaren vallen (zie ook slide 19). </a:t>
            </a:r>
          </a:p>
          <a:p>
            <a:pPr marL="457200" lvl="1" indent="0">
              <a:buNone/>
            </a:pPr>
            <a:endParaRPr lang="nl-NL" dirty="0"/>
          </a:p>
        </p:txBody>
      </p:sp>
      <p:sp>
        <p:nvSpPr>
          <p:cNvPr id="79" name="Subtitle 78">
            <a:extLst>
              <a:ext uri="{FF2B5EF4-FFF2-40B4-BE49-F238E27FC236}">
                <a16:creationId xmlns:a16="http://schemas.microsoft.com/office/drawing/2014/main" id="{BB766E30-4816-41F8-9FFF-3D5310A8683C}"/>
              </a:ext>
            </a:extLst>
          </p:cNvPr>
          <p:cNvSpPr>
            <a:spLocks noGrp="1"/>
          </p:cNvSpPr>
          <p:nvPr>
            <p:ph type="subTitle" idx="13"/>
          </p:nvPr>
        </p:nvSpPr>
        <p:spPr/>
        <p:txBody>
          <a:bodyPr/>
          <a:lstStyle/>
          <a:p>
            <a:r>
              <a:rPr lang="nl-NL" dirty="0"/>
              <a:t>Huiswerk</a:t>
            </a:r>
          </a:p>
        </p:txBody>
      </p:sp>
      <p:sp>
        <p:nvSpPr>
          <p:cNvPr id="5" name="Slide Number Placeholder 4">
            <a:extLst>
              <a:ext uri="{FF2B5EF4-FFF2-40B4-BE49-F238E27FC236}">
                <a16:creationId xmlns:a16="http://schemas.microsoft.com/office/drawing/2014/main" id="{171CB58E-E166-4744-B6D8-3C69C4FE0B6D}"/>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31</a:t>
            </a:fld>
            <a:endParaRPr kumimoji="0" lang="nl-NL" sz="1200" b="0" i="0" u="none" strike="noStrike" kern="1200" cap="none" spc="0" normalizeH="0" baseline="0" dirty="0">
              <a:ln>
                <a:noFill/>
              </a:ln>
              <a:solidFill>
                <a:prstClr val="black">
                  <a:tint val="75000"/>
                </a:prstClr>
              </a:solidFill>
              <a:effectLst/>
              <a:uLnTx/>
              <a:uFillTx/>
              <a:latin typeface="Calibri" panose="020F0502020204030204"/>
              <a:ea typeface="+mn-ea"/>
              <a:cs typeface="+mn-cs"/>
            </a:endParaRPr>
          </a:p>
        </p:txBody>
      </p:sp>
      <p:sp>
        <p:nvSpPr>
          <p:cNvPr id="6" name="Rectangle 2">
            <a:extLst>
              <a:ext uri="{FF2B5EF4-FFF2-40B4-BE49-F238E27FC236}">
                <a16:creationId xmlns:a16="http://schemas.microsoft.com/office/drawing/2014/main" id="{0E9452D6-342F-4337-8054-C746960C950B}"/>
              </a:ext>
            </a:extLst>
          </p:cNvPr>
          <p:cNvSpPr>
            <a:spLocks noChangeArrowheads="1"/>
          </p:cNvSpPr>
          <p:nvPr/>
        </p:nvSpPr>
        <p:spPr bwMode="gray">
          <a:xfrm>
            <a:off x="650351" y="2096734"/>
            <a:ext cx="510808" cy="1878010"/>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sp>
        <p:nvSpPr>
          <p:cNvPr id="7" name="Rectangle 2">
            <a:extLst>
              <a:ext uri="{FF2B5EF4-FFF2-40B4-BE49-F238E27FC236}">
                <a16:creationId xmlns:a16="http://schemas.microsoft.com/office/drawing/2014/main" id="{5865B21C-1A67-4CB0-A840-96F13C314CA8}"/>
              </a:ext>
            </a:extLst>
          </p:cNvPr>
          <p:cNvSpPr>
            <a:spLocks noChangeArrowheads="1"/>
          </p:cNvSpPr>
          <p:nvPr/>
        </p:nvSpPr>
        <p:spPr bwMode="gray">
          <a:xfrm>
            <a:off x="1970731" y="2096734"/>
            <a:ext cx="510808" cy="1878010"/>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sp>
        <p:nvSpPr>
          <p:cNvPr id="8" name="Rectangle 2">
            <a:extLst>
              <a:ext uri="{FF2B5EF4-FFF2-40B4-BE49-F238E27FC236}">
                <a16:creationId xmlns:a16="http://schemas.microsoft.com/office/drawing/2014/main" id="{9E528FF0-E8E3-4462-8456-1016DB1BBE0A}"/>
              </a:ext>
            </a:extLst>
          </p:cNvPr>
          <p:cNvSpPr>
            <a:spLocks noChangeArrowheads="1"/>
          </p:cNvSpPr>
          <p:nvPr/>
        </p:nvSpPr>
        <p:spPr bwMode="gray">
          <a:xfrm>
            <a:off x="1289842" y="2096734"/>
            <a:ext cx="510808" cy="1878010"/>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grpSp>
        <p:nvGrpSpPr>
          <p:cNvPr id="9" name="Group 78">
            <a:extLst>
              <a:ext uri="{FF2B5EF4-FFF2-40B4-BE49-F238E27FC236}">
                <a16:creationId xmlns:a16="http://schemas.microsoft.com/office/drawing/2014/main" id="{E8B47DB3-BDC6-4E79-8D5E-355A7C9596EF}"/>
              </a:ext>
            </a:extLst>
          </p:cNvPr>
          <p:cNvGrpSpPr>
            <a:grpSpLocks/>
          </p:cNvGrpSpPr>
          <p:nvPr/>
        </p:nvGrpSpPr>
        <p:grpSpPr bwMode="auto">
          <a:xfrm>
            <a:off x="316064" y="1814714"/>
            <a:ext cx="2356165" cy="181876"/>
            <a:chOff x="465" y="864"/>
            <a:chExt cx="1888" cy="240"/>
          </a:xfrm>
        </p:grpSpPr>
        <p:sp>
          <p:nvSpPr>
            <p:cNvPr id="10" name="Rectangle 11">
              <a:extLst>
                <a:ext uri="{FF2B5EF4-FFF2-40B4-BE49-F238E27FC236}">
                  <a16:creationId xmlns:a16="http://schemas.microsoft.com/office/drawing/2014/main" id="{90D54886-9131-479B-BFCF-362FF83ABAAA}"/>
                </a:ext>
              </a:extLst>
            </p:cNvPr>
            <p:cNvSpPr>
              <a:spLocks noChangeArrowheads="1"/>
            </p:cNvSpPr>
            <p:nvPr/>
          </p:nvSpPr>
          <p:spPr bwMode="auto">
            <a:xfrm>
              <a:off x="465" y="864"/>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336550">
                <a:spcBef>
                  <a:spcPct val="50000"/>
                </a:spcBef>
                <a:buClr>
                  <a:srgbClr val="FDE072"/>
                </a:buClr>
                <a:buSzPct val="105000"/>
                <a:buFont typeface="Wingdings" panose="05000000000000000000" pitchFamily="2" charset="2"/>
                <a:buChar char="Ø"/>
                <a:defRPr sz="2400">
                  <a:solidFill>
                    <a:schemeClr val="tx1"/>
                  </a:solidFill>
                  <a:latin typeface="Arial" panose="020B0604020202020204" pitchFamily="34" charset="0"/>
                </a:defRPr>
              </a:lvl1pPr>
              <a:lvl2pPr marL="476250" indent="-285750" algn="l" defTabSz="336550">
                <a:spcBef>
                  <a:spcPct val="35000"/>
                </a:spcBef>
                <a:buClr>
                  <a:srgbClr val="FDE072"/>
                </a:buClr>
                <a:buSzPct val="85000"/>
                <a:buFont typeface="Wingdings" panose="05000000000000000000" pitchFamily="2" charset="2"/>
                <a:buChar char="Ø"/>
                <a:defRPr sz="2000">
                  <a:solidFill>
                    <a:schemeClr val="tx1"/>
                  </a:solidFill>
                  <a:latin typeface="Arial" panose="020B0604020202020204" pitchFamily="34" charset="0"/>
                </a:defRPr>
              </a:lvl2pPr>
              <a:lvl3pPr marL="952500" indent="-285750" algn="l" defTabSz="336550">
                <a:spcBef>
                  <a:spcPct val="25000"/>
                </a:spcBef>
                <a:buClr>
                  <a:srgbClr val="FDE072"/>
                </a:buClr>
                <a:buSzPct val="75000"/>
                <a:buFont typeface="Wingdings" panose="05000000000000000000" pitchFamily="2" charset="2"/>
                <a:buChar char="Ø"/>
                <a:defRPr sz="2000">
                  <a:solidFill>
                    <a:schemeClr val="tx1"/>
                  </a:solidFill>
                  <a:latin typeface="Arial" panose="020B0604020202020204" pitchFamily="34" charset="0"/>
                </a:defRPr>
              </a:lvl3pPr>
              <a:lvl4pPr marL="1428750" indent="-285750" algn="l" defTabSz="336550">
                <a:spcBef>
                  <a:spcPct val="15000"/>
                </a:spcBef>
                <a:buClr>
                  <a:srgbClr val="FDE072"/>
                </a:buClr>
                <a:buSzPct val="65000"/>
                <a:buFont typeface="Wingdings" panose="05000000000000000000" pitchFamily="2" charset="2"/>
                <a:buChar char="Ø"/>
                <a:defRPr sz="2000">
                  <a:solidFill>
                    <a:schemeClr val="tx1"/>
                  </a:solidFill>
                  <a:latin typeface="Arial" panose="020B0604020202020204" pitchFamily="34" charset="0"/>
                </a:defRPr>
              </a:lvl4pPr>
              <a:lvl5pPr marL="1905000" indent="-285750" algn="l" defTabSz="336550">
                <a:spcBef>
                  <a:spcPct val="15000"/>
                </a:spcBef>
                <a:buClr>
                  <a:srgbClr val="FDE072"/>
                </a:buClr>
                <a:buSzPct val="70000"/>
                <a:buChar char="-"/>
                <a:defRPr sz="2000">
                  <a:solidFill>
                    <a:schemeClr val="tx1"/>
                  </a:solidFill>
                  <a:latin typeface="Arial" panose="020B0604020202020204" pitchFamily="34" charset="0"/>
                </a:defRPr>
              </a:lvl5pPr>
              <a:lvl6pPr marL="23622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6pPr>
              <a:lvl7pPr marL="28194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7pPr>
              <a:lvl8pPr marL="32766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8pPr>
              <a:lvl9pPr marL="37338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9pPr>
            </a:lstStyle>
            <a:p>
              <a:pPr algn="ctr">
                <a:defRPr/>
              </a:pPr>
              <a:r>
                <a:rPr lang="nl-NL" altLang="nl-NL" sz="1316" b="1" dirty="0"/>
                <a:t>P1</a:t>
              </a:r>
            </a:p>
          </p:txBody>
        </p:sp>
        <p:sp>
          <p:nvSpPr>
            <p:cNvPr id="11" name="Rectangle 12">
              <a:extLst>
                <a:ext uri="{FF2B5EF4-FFF2-40B4-BE49-F238E27FC236}">
                  <a16:creationId xmlns:a16="http://schemas.microsoft.com/office/drawing/2014/main" id="{633793A6-1160-4A16-AFF4-EBDE570A8A13}"/>
                </a:ext>
              </a:extLst>
            </p:cNvPr>
            <p:cNvSpPr>
              <a:spLocks noChangeArrowheads="1"/>
            </p:cNvSpPr>
            <p:nvPr/>
          </p:nvSpPr>
          <p:spPr bwMode="auto">
            <a:xfrm>
              <a:off x="1103" y="864"/>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336550">
                <a:spcBef>
                  <a:spcPct val="50000"/>
                </a:spcBef>
                <a:buClr>
                  <a:srgbClr val="FDE072"/>
                </a:buClr>
                <a:buSzPct val="105000"/>
                <a:buFont typeface="Wingdings" panose="05000000000000000000" pitchFamily="2" charset="2"/>
                <a:buChar char="Ø"/>
                <a:defRPr sz="2400">
                  <a:solidFill>
                    <a:schemeClr val="tx1"/>
                  </a:solidFill>
                  <a:latin typeface="Arial" panose="020B0604020202020204" pitchFamily="34" charset="0"/>
                </a:defRPr>
              </a:lvl1pPr>
              <a:lvl2pPr marL="476250" indent="-285750" algn="l" defTabSz="336550">
                <a:spcBef>
                  <a:spcPct val="35000"/>
                </a:spcBef>
                <a:buClr>
                  <a:srgbClr val="FDE072"/>
                </a:buClr>
                <a:buSzPct val="85000"/>
                <a:buFont typeface="Wingdings" panose="05000000000000000000" pitchFamily="2" charset="2"/>
                <a:buChar char="Ø"/>
                <a:defRPr sz="2000">
                  <a:solidFill>
                    <a:schemeClr val="tx1"/>
                  </a:solidFill>
                  <a:latin typeface="Arial" panose="020B0604020202020204" pitchFamily="34" charset="0"/>
                </a:defRPr>
              </a:lvl2pPr>
              <a:lvl3pPr marL="952500" indent="-285750" algn="l" defTabSz="336550">
                <a:spcBef>
                  <a:spcPct val="25000"/>
                </a:spcBef>
                <a:buClr>
                  <a:srgbClr val="FDE072"/>
                </a:buClr>
                <a:buSzPct val="75000"/>
                <a:buFont typeface="Wingdings" panose="05000000000000000000" pitchFamily="2" charset="2"/>
                <a:buChar char="Ø"/>
                <a:defRPr sz="2000">
                  <a:solidFill>
                    <a:schemeClr val="tx1"/>
                  </a:solidFill>
                  <a:latin typeface="Arial" panose="020B0604020202020204" pitchFamily="34" charset="0"/>
                </a:defRPr>
              </a:lvl3pPr>
              <a:lvl4pPr marL="1428750" indent="-285750" algn="l" defTabSz="336550">
                <a:spcBef>
                  <a:spcPct val="15000"/>
                </a:spcBef>
                <a:buClr>
                  <a:srgbClr val="FDE072"/>
                </a:buClr>
                <a:buSzPct val="65000"/>
                <a:buFont typeface="Wingdings" panose="05000000000000000000" pitchFamily="2" charset="2"/>
                <a:buChar char="Ø"/>
                <a:defRPr sz="2000">
                  <a:solidFill>
                    <a:schemeClr val="tx1"/>
                  </a:solidFill>
                  <a:latin typeface="Arial" panose="020B0604020202020204" pitchFamily="34" charset="0"/>
                </a:defRPr>
              </a:lvl4pPr>
              <a:lvl5pPr marL="1905000" indent="-285750" algn="l" defTabSz="336550">
                <a:spcBef>
                  <a:spcPct val="15000"/>
                </a:spcBef>
                <a:buClr>
                  <a:srgbClr val="FDE072"/>
                </a:buClr>
                <a:buSzPct val="70000"/>
                <a:buChar char="-"/>
                <a:defRPr sz="2000">
                  <a:solidFill>
                    <a:schemeClr val="tx1"/>
                  </a:solidFill>
                  <a:latin typeface="Arial" panose="020B0604020202020204" pitchFamily="34" charset="0"/>
                </a:defRPr>
              </a:lvl5pPr>
              <a:lvl6pPr marL="23622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6pPr>
              <a:lvl7pPr marL="28194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7pPr>
              <a:lvl8pPr marL="32766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8pPr>
              <a:lvl9pPr marL="37338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9pPr>
            </a:lstStyle>
            <a:p>
              <a:pPr algn="ctr">
                <a:defRPr/>
              </a:pPr>
              <a:r>
                <a:rPr lang="nl-NL" altLang="nl-NL" sz="1316" b="1" dirty="0"/>
                <a:t>P2</a:t>
              </a:r>
            </a:p>
          </p:txBody>
        </p:sp>
        <p:sp>
          <p:nvSpPr>
            <p:cNvPr id="12" name="Rectangle 13">
              <a:extLst>
                <a:ext uri="{FF2B5EF4-FFF2-40B4-BE49-F238E27FC236}">
                  <a16:creationId xmlns:a16="http://schemas.microsoft.com/office/drawing/2014/main" id="{0FB4A317-404E-4E44-8AAB-8A7AF13E6AAA}"/>
                </a:ext>
              </a:extLst>
            </p:cNvPr>
            <p:cNvSpPr>
              <a:spLocks noChangeArrowheads="1"/>
            </p:cNvSpPr>
            <p:nvPr/>
          </p:nvSpPr>
          <p:spPr bwMode="auto">
            <a:xfrm>
              <a:off x="1489" y="864"/>
              <a:ext cx="86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336550">
                <a:spcBef>
                  <a:spcPct val="50000"/>
                </a:spcBef>
                <a:buClr>
                  <a:srgbClr val="FDE072"/>
                </a:buClr>
                <a:buSzPct val="105000"/>
                <a:buFont typeface="Wingdings" panose="05000000000000000000" pitchFamily="2" charset="2"/>
                <a:buChar char="Ø"/>
                <a:defRPr sz="2400">
                  <a:solidFill>
                    <a:schemeClr val="tx1"/>
                  </a:solidFill>
                  <a:latin typeface="Arial" panose="020B0604020202020204" pitchFamily="34" charset="0"/>
                </a:defRPr>
              </a:lvl1pPr>
              <a:lvl2pPr marL="476250" indent="-285750" algn="l" defTabSz="336550">
                <a:spcBef>
                  <a:spcPct val="35000"/>
                </a:spcBef>
                <a:buClr>
                  <a:srgbClr val="FDE072"/>
                </a:buClr>
                <a:buSzPct val="85000"/>
                <a:buFont typeface="Wingdings" panose="05000000000000000000" pitchFamily="2" charset="2"/>
                <a:buChar char="Ø"/>
                <a:defRPr sz="2000">
                  <a:solidFill>
                    <a:schemeClr val="tx1"/>
                  </a:solidFill>
                  <a:latin typeface="Arial" panose="020B0604020202020204" pitchFamily="34" charset="0"/>
                </a:defRPr>
              </a:lvl2pPr>
              <a:lvl3pPr marL="952500" indent="-285750" algn="l" defTabSz="336550">
                <a:spcBef>
                  <a:spcPct val="25000"/>
                </a:spcBef>
                <a:buClr>
                  <a:srgbClr val="FDE072"/>
                </a:buClr>
                <a:buSzPct val="75000"/>
                <a:buFont typeface="Wingdings" panose="05000000000000000000" pitchFamily="2" charset="2"/>
                <a:buChar char="Ø"/>
                <a:defRPr sz="2000">
                  <a:solidFill>
                    <a:schemeClr val="tx1"/>
                  </a:solidFill>
                  <a:latin typeface="Arial" panose="020B0604020202020204" pitchFamily="34" charset="0"/>
                </a:defRPr>
              </a:lvl3pPr>
              <a:lvl4pPr marL="1428750" indent="-285750" algn="l" defTabSz="336550">
                <a:spcBef>
                  <a:spcPct val="15000"/>
                </a:spcBef>
                <a:buClr>
                  <a:srgbClr val="FDE072"/>
                </a:buClr>
                <a:buSzPct val="65000"/>
                <a:buFont typeface="Wingdings" panose="05000000000000000000" pitchFamily="2" charset="2"/>
                <a:buChar char="Ø"/>
                <a:defRPr sz="2000">
                  <a:solidFill>
                    <a:schemeClr val="tx1"/>
                  </a:solidFill>
                  <a:latin typeface="Arial" panose="020B0604020202020204" pitchFamily="34" charset="0"/>
                </a:defRPr>
              </a:lvl4pPr>
              <a:lvl5pPr marL="1905000" indent="-285750" algn="l" defTabSz="336550">
                <a:spcBef>
                  <a:spcPct val="15000"/>
                </a:spcBef>
                <a:buClr>
                  <a:srgbClr val="FDE072"/>
                </a:buClr>
                <a:buSzPct val="70000"/>
                <a:buChar char="-"/>
                <a:defRPr sz="2000">
                  <a:solidFill>
                    <a:schemeClr val="tx1"/>
                  </a:solidFill>
                  <a:latin typeface="Arial" panose="020B0604020202020204" pitchFamily="34" charset="0"/>
                </a:defRPr>
              </a:lvl5pPr>
              <a:lvl6pPr marL="23622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6pPr>
              <a:lvl7pPr marL="28194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7pPr>
              <a:lvl8pPr marL="32766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8pPr>
              <a:lvl9pPr marL="37338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9pPr>
            </a:lstStyle>
            <a:p>
              <a:pPr algn="ctr">
                <a:defRPr/>
              </a:pPr>
              <a:r>
                <a:rPr lang="nl-NL" altLang="nl-NL" sz="1316" b="1" dirty="0"/>
                <a:t>P3</a:t>
              </a:r>
            </a:p>
          </p:txBody>
        </p:sp>
      </p:grpSp>
      <p:grpSp>
        <p:nvGrpSpPr>
          <p:cNvPr id="13" name="Group 22">
            <a:extLst>
              <a:ext uri="{FF2B5EF4-FFF2-40B4-BE49-F238E27FC236}">
                <a16:creationId xmlns:a16="http://schemas.microsoft.com/office/drawing/2014/main" id="{D2485016-D6A5-4766-881C-9CD5A9B284E0}"/>
              </a:ext>
            </a:extLst>
          </p:cNvPr>
          <p:cNvGrpSpPr>
            <a:grpSpLocks/>
          </p:cNvGrpSpPr>
          <p:nvPr/>
        </p:nvGrpSpPr>
        <p:grpSpPr bwMode="auto">
          <a:xfrm>
            <a:off x="1420645" y="2814803"/>
            <a:ext cx="236201" cy="195044"/>
            <a:chOff x="2888" y="2817"/>
            <a:chExt cx="401" cy="387"/>
          </a:xfrm>
          <a:solidFill>
            <a:srgbClr val="6454A3"/>
          </a:solidFill>
        </p:grpSpPr>
        <p:sp>
          <p:nvSpPr>
            <p:cNvPr id="14" name="Oval 23">
              <a:extLst>
                <a:ext uri="{FF2B5EF4-FFF2-40B4-BE49-F238E27FC236}">
                  <a16:creationId xmlns:a16="http://schemas.microsoft.com/office/drawing/2014/main" id="{CA609A57-81F8-429B-BCC0-B7BA8D86E6AE}"/>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5" name="Freeform 24">
              <a:extLst>
                <a:ext uri="{FF2B5EF4-FFF2-40B4-BE49-F238E27FC236}">
                  <a16:creationId xmlns:a16="http://schemas.microsoft.com/office/drawing/2014/main" id="{A7A0908F-755E-4A1C-93BB-96613A603CCA}"/>
                </a:ext>
              </a:extLst>
            </p:cNvPr>
            <p:cNvSpPr>
              <a:spLocks/>
            </p:cNvSpPr>
            <p:nvPr/>
          </p:nvSpPr>
          <p:spPr bwMode="auto">
            <a:xfrm>
              <a:off x="3155" y="2879"/>
              <a:ext cx="77" cy="77"/>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6" name="Freeform 25">
              <a:extLst>
                <a:ext uri="{FF2B5EF4-FFF2-40B4-BE49-F238E27FC236}">
                  <a16:creationId xmlns:a16="http://schemas.microsoft.com/office/drawing/2014/main" id="{21633E8F-1918-4194-AE6A-350B01C9D007}"/>
                </a:ext>
              </a:extLst>
            </p:cNvPr>
            <p:cNvSpPr>
              <a:spLocks/>
            </p:cNvSpPr>
            <p:nvPr/>
          </p:nvSpPr>
          <p:spPr bwMode="auto">
            <a:xfrm>
              <a:off x="3025" y="2838"/>
              <a:ext cx="256" cy="320"/>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7" name="Freeform 26">
              <a:extLst>
                <a:ext uri="{FF2B5EF4-FFF2-40B4-BE49-F238E27FC236}">
                  <a16:creationId xmlns:a16="http://schemas.microsoft.com/office/drawing/2014/main" id="{7EB3EC42-9521-415E-AE04-11EC2F6F7300}"/>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8" name="Freeform 27">
              <a:extLst>
                <a:ext uri="{FF2B5EF4-FFF2-40B4-BE49-F238E27FC236}">
                  <a16:creationId xmlns:a16="http://schemas.microsoft.com/office/drawing/2014/main" id="{9A6B54A2-C6FF-4023-B5AE-3C706258E936}"/>
                </a:ext>
              </a:extLst>
            </p:cNvPr>
            <p:cNvSpPr>
              <a:spLocks/>
            </p:cNvSpPr>
            <p:nvPr/>
          </p:nvSpPr>
          <p:spPr bwMode="auto">
            <a:xfrm>
              <a:off x="2890" y="2863"/>
              <a:ext cx="227" cy="331"/>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9" name="Freeform 28">
              <a:extLst>
                <a:ext uri="{FF2B5EF4-FFF2-40B4-BE49-F238E27FC236}">
                  <a16:creationId xmlns:a16="http://schemas.microsoft.com/office/drawing/2014/main" id="{24D6059E-A988-4512-96D0-220B0675C4F0}"/>
                </a:ext>
              </a:extLst>
            </p:cNvPr>
            <p:cNvSpPr>
              <a:spLocks/>
            </p:cNvSpPr>
            <p:nvPr/>
          </p:nvSpPr>
          <p:spPr bwMode="auto">
            <a:xfrm>
              <a:off x="2916" y="3037"/>
              <a:ext cx="218" cy="163"/>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20" name="Freeform 29">
              <a:extLst>
                <a:ext uri="{FF2B5EF4-FFF2-40B4-BE49-F238E27FC236}">
                  <a16:creationId xmlns:a16="http://schemas.microsoft.com/office/drawing/2014/main" id="{33D9E26B-213C-4A7A-BFB6-A095FE83F3FB}"/>
                </a:ext>
              </a:extLst>
            </p:cNvPr>
            <p:cNvSpPr>
              <a:spLocks/>
            </p:cNvSpPr>
            <p:nvPr/>
          </p:nvSpPr>
          <p:spPr bwMode="auto">
            <a:xfrm>
              <a:off x="3170" y="2887"/>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21" name="Group 30">
            <a:extLst>
              <a:ext uri="{FF2B5EF4-FFF2-40B4-BE49-F238E27FC236}">
                <a16:creationId xmlns:a16="http://schemas.microsoft.com/office/drawing/2014/main" id="{6BE2FAA1-3D0A-4FED-956F-89CDC882B7C7}"/>
              </a:ext>
            </a:extLst>
          </p:cNvPr>
          <p:cNvGrpSpPr>
            <a:grpSpLocks/>
          </p:cNvGrpSpPr>
          <p:nvPr/>
        </p:nvGrpSpPr>
        <p:grpSpPr bwMode="auto">
          <a:xfrm>
            <a:off x="1420645" y="3338284"/>
            <a:ext cx="236201" cy="195044"/>
            <a:chOff x="2888" y="2817"/>
            <a:chExt cx="401" cy="387"/>
          </a:xfrm>
          <a:solidFill>
            <a:srgbClr val="6454A3"/>
          </a:solidFill>
        </p:grpSpPr>
        <p:sp>
          <p:nvSpPr>
            <p:cNvPr id="22" name="Oval 31">
              <a:extLst>
                <a:ext uri="{FF2B5EF4-FFF2-40B4-BE49-F238E27FC236}">
                  <a16:creationId xmlns:a16="http://schemas.microsoft.com/office/drawing/2014/main" id="{B47AF08F-A590-4894-AAAB-85A212CF909C}"/>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23" name="Freeform 32">
              <a:extLst>
                <a:ext uri="{FF2B5EF4-FFF2-40B4-BE49-F238E27FC236}">
                  <a16:creationId xmlns:a16="http://schemas.microsoft.com/office/drawing/2014/main" id="{AB3DCE04-56EF-49A5-BC83-FCCEC5F4FFBC}"/>
                </a:ext>
              </a:extLst>
            </p:cNvPr>
            <p:cNvSpPr>
              <a:spLocks/>
            </p:cNvSpPr>
            <p:nvPr/>
          </p:nvSpPr>
          <p:spPr bwMode="auto">
            <a:xfrm>
              <a:off x="3155" y="2879"/>
              <a:ext cx="77" cy="77"/>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24" name="Freeform 33">
              <a:extLst>
                <a:ext uri="{FF2B5EF4-FFF2-40B4-BE49-F238E27FC236}">
                  <a16:creationId xmlns:a16="http://schemas.microsoft.com/office/drawing/2014/main" id="{EE522E18-6DE3-4A45-A8B7-EAC5D01AD74C}"/>
                </a:ext>
              </a:extLst>
            </p:cNvPr>
            <p:cNvSpPr>
              <a:spLocks/>
            </p:cNvSpPr>
            <p:nvPr/>
          </p:nvSpPr>
          <p:spPr bwMode="auto">
            <a:xfrm>
              <a:off x="3025" y="2838"/>
              <a:ext cx="256" cy="320"/>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25" name="Freeform 34">
              <a:extLst>
                <a:ext uri="{FF2B5EF4-FFF2-40B4-BE49-F238E27FC236}">
                  <a16:creationId xmlns:a16="http://schemas.microsoft.com/office/drawing/2014/main" id="{2E9B1452-F5E5-4182-A3AE-DC3F7F2F1F44}"/>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26" name="Freeform 35">
              <a:extLst>
                <a:ext uri="{FF2B5EF4-FFF2-40B4-BE49-F238E27FC236}">
                  <a16:creationId xmlns:a16="http://schemas.microsoft.com/office/drawing/2014/main" id="{A794392F-0811-445F-9C0C-A140C2F16878}"/>
                </a:ext>
              </a:extLst>
            </p:cNvPr>
            <p:cNvSpPr>
              <a:spLocks/>
            </p:cNvSpPr>
            <p:nvPr/>
          </p:nvSpPr>
          <p:spPr bwMode="auto">
            <a:xfrm>
              <a:off x="2890" y="2863"/>
              <a:ext cx="227" cy="331"/>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27" name="Freeform 36">
              <a:extLst>
                <a:ext uri="{FF2B5EF4-FFF2-40B4-BE49-F238E27FC236}">
                  <a16:creationId xmlns:a16="http://schemas.microsoft.com/office/drawing/2014/main" id="{DAA3189F-AC70-4B1D-8D92-2DB9F926557C}"/>
                </a:ext>
              </a:extLst>
            </p:cNvPr>
            <p:cNvSpPr>
              <a:spLocks/>
            </p:cNvSpPr>
            <p:nvPr/>
          </p:nvSpPr>
          <p:spPr bwMode="auto">
            <a:xfrm>
              <a:off x="2916" y="3037"/>
              <a:ext cx="218" cy="163"/>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28" name="Freeform 37">
              <a:extLst>
                <a:ext uri="{FF2B5EF4-FFF2-40B4-BE49-F238E27FC236}">
                  <a16:creationId xmlns:a16="http://schemas.microsoft.com/office/drawing/2014/main" id="{C1E160DE-C468-44C1-A433-105A04EF7380}"/>
                </a:ext>
              </a:extLst>
            </p:cNvPr>
            <p:cNvSpPr>
              <a:spLocks/>
            </p:cNvSpPr>
            <p:nvPr/>
          </p:nvSpPr>
          <p:spPr bwMode="auto">
            <a:xfrm>
              <a:off x="3170" y="2887"/>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29" name="Group 38">
            <a:extLst>
              <a:ext uri="{FF2B5EF4-FFF2-40B4-BE49-F238E27FC236}">
                <a16:creationId xmlns:a16="http://schemas.microsoft.com/office/drawing/2014/main" id="{90500DBC-FCF2-42D4-8709-23167983126A}"/>
              </a:ext>
            </a:extLst>
          </p:cNvPr>
          <p:cNvGrpSpPr>
            <a:grpSpLocks/>
          </p:cNvGrpSpPr>
          <p:nvPr/>
        </p:nvGrpSpPr>
        <p:grpSpPr bwMode="auto">
          <a:xfrm>
            <a:off x="1420645" y="3698812"/>
            <a:ext cx="236201" cy="194220"/>
            <a:chOff x="2888" y="2817"/>
            <a:chExt cx="401" cy="387"/>
          </a:xfrm>
          <a:solidFill>
            <a:srgbClr val="6454A3"/>
          </a:solidFill>
        </p:grpSpPr>
        <p:sp>
          <p:nvSpPr>
            <p:cNvPr id="30" name="Oval 39">
              <a:extLst>
                <a:ext uri="{FF2B5EF4-FFF2-40B4-BE49-F238E27FC236}">
                  <a16:creationId xmlns:a16="http://schemas.microsoft.com/office/drawing/2014/main" id="{D8239396-0B1C-4153-AFC7-307FEEEAB11D}"/>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31" name="Freeform 40">
              <a:extLst>
                <a:ext uri="{FF2B5EF4-FFF2-40B4-BE49-F238E27FC236}">
                  <a16:creationId xmlns:a16="http://schemas.microsoft.com/office/drawing/2014/main" id="{E871AAC1-2CD4-4CC7-9861-E92C616892E7}"/>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32" name="Freeform 41">
              <a:extLst>
                <a:ext uri="{FF2B5EF4-FFF2-40B4-BE49-F238E27FC236}">
                  <a16:creationId xmlns:a16="http://schemas.microsoft.com/office/drawing/2014/main" id="{EB1B0DAA-D92B-4E0F-A1E5-5DC13738C20F}"/>
                </a:ext>
              </a:extLst>
            </p:cNvPr>
            <p:cNvSpPr>
              <a:spLocks/>
            </p:cNvSpPr>
            <p:nvPr/>
          </p:nvSpPr>
          <p:spPr bwMode="auto">
            <a:xfrm>
              <a:off x="3025" y="2838"/>
              <a:ext cx="256"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33" name="Freeform 42">
              <a:extLst>
                <a:ext uri="{FF2B5EF4-FFF2-40B4-BE49-F238E27FC236}">
                  <a16:creationId xmlns:a16="http://schemas.microsoft.com/office/drawing/2014/main" id="{A1C0135C-8764-42EB-9BF4-51A434FE2AC1}"/>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34" name="Freeform 43">
              <a:extLst>
                <a:ext uri="{FF2B5EF4-FFF2-40B4-BE49-F238E27FC236}">
                  <a16:creationId xmlns:a16="http://schemas.microsoft.com/office/drawing/2014/main" id="{C7CCA8A7-16BE-4099-8A90-B4B1090D73EB}"/>
                </a:ext>
              </a:extLst>
            </p:cNvPr>
            <p:cNvSpPr>
              <a:spLocks/>
            </p:cNvSpPr>
            <p:nvPr/>
          </p:nvSpPr>
          <p:spPr bwMode="auto">
            <a:xfrm>
              <a:off x="2890" y="2863"/>
              <a:ext cx="227"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35" name="Freeform 44">
              <a:extLst>
                <a:ext uri="{FF2B5EF4-FFF2-40B4-BE49-F238E27FC236}">
                  <a16:creationId xmlns:a16="http://schemas.microsoft.com/office/drawing/2014/main" id="{0AD9C1EA-D4F1-4C2B-8690-A50CD1179640}"/>
                </a:ext>
              </a:extLst>
            </p:cNvPr>
            <p:cNvSpPr>
              <a:spLocks/>
            </p:cNvSpPr>
            <p:nvPr/>
          </p:nvSpPr>
          <p:spPr bwMode="auto">
            <a:xfrm>
              <a:off x="2916" y="3038"/>
              <a:ext cx="218"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36" name="Freeform 45">
              <a:extLst>
                <a:ext uri="{FF2B5EF4-FFF2-40B4-BE49-F238E27FC236}">
                  <a16:creationId xmlns:a16="http://schemas.microsoft.com/office/drawing/2014/main" id="{20B7AD14-2EC0-4D6E-AE02-097BDDE88DBC}"/>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37" name="Group 14">
            <a:extLst>
              <a:ext uri="{FF2B5EF4-FFF2-40B4-BE49-F238E27FC236}">
                <a16:creationId xmlns:a16="http://schemas.microsoft.com/office/drawing/2014/main" id="{6D0812A7-992B-47D5-8C64-16E64FCF04F1}"/>
              </a:ext>
            </a:extLst>
          </p:cNvPr>
          <p:cNvGrpSpPr>
            <a:grpSpLocks/>
          </p:cNvGrpSpPr>
          <p:nvPr/>
        </p:nvGrpSpPr>
        <p:grpSpPr bwMode="auto">
          <a:xfrm>
            <a:off x="1420645" y="2220311"/>
            <a:ext cx="236201" cy="194220"/>
            <a:chOff x="2888" y="2817"/>
            <a:chExt cx="401" cy="387"/>
          </a:xfrm>
          <a:solidFill>
            <a:srgbClr val="6454A3"/>
          </a:solidFill>
        </p:grpSpPr>
        <p:sp>
          <p:nvSpPr>
            <p:cNvPr id="38" name="Oval 15">
              <a:extLst>
                <a:ext uri="{FF2B5EF4-FFF2-40B4-BE49-F238E27FC236}">
                  <a16:creationId xmlns:a16="http://schemas.microsoft.com/office/drawing/2014/main" id="{02C7384E-111A-4E05-9BBF-B815AA3DF8F3}"/>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39" name="Freeform 16">
              <a:extLst>
                <a:ext uri="{FF2B5EF4-FFF2-40B4-BE49-F238E27FC236}">
                  <a16:creationId xmlns:a16="http://schemas.microsoft.com/office/drawing/2014/main" id="{4F5B2F67-5ADB-4CA6-9EA9-421F2B0A11D2}"/>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40" name="Freeform 17">
              <a:extLst>
                <a:ext uri="{FF2B5EF4-FFF2-40B4-BE49-F238E27FC236}">
                  <a16:creationId xmlns:a16="http://schemas.microsoft.com/office/drawing/2014/main" id="{677E8F5D-6BF2-47D1-94A0-E4D6B82C9909}"/>
                </a:ext>
              </a:extLst>
            </p:cNvPr>
            <p:cNvSpPr>
              <a:spLocks/>
            </p:cNvSpPr>
            <p:nvPr/>
          </p:nvSpPr>
          <p:spPr bwMode="auto">
            <a:xfrm>
              <a:off x="3025" y="2838"/>
              <a:ext cx="256"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41" name="Freeform 18">
              <a:extLst>
                <a:ext uri="{FF2B5EF4-FFF2-40B4-BE49-F238E27FC236}">
                  <a16:creationId xmlns:a16="http://schemas.microsoft.com/office/drawing/2014/main" id="{BC7015E2-008F-485B-93E8-83B3E9CE8984}"/>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42" name="Freeform 19">
              <a:extLst>
                <a:ext uri="{FF2B5EF4-FFF2-40B4-BE49-F238E27FC236}">
                  <a16:creationId xmlns:a16="http://schemas.microsoft.com/office/drawing/2014/main" id="{AB45575C-92F5-4357-A8DB-D13E1BD34FEE}"/>
                </a:ext>
              </a:extLst>
            </p:cNvPr>
            <p:cNvSpPr>
              <a:spLocks/>
            </p:cNvSpPr>
            <p:nvPr/>
          </p:nvSpPr>
          <p:spPr bwMode="auto">
            <a:xfrm>
              <a:off x="2890" y="2863"/>
              <a:ext cx="227"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43" name="Freeform 20">
              <a:extLst>
                <a:ext uri="{FF2B5EF4-FFF2-40B4-BE49-F238E27FC236}">
                  <a16:creationId xmlns:a16="http://schemas.microsoft.com/office/drawing/2014/main" id="{9E3EC589-D260-4028-A8DE-13D960F59320}"/>
                </a:ext>
              </a:extLst>
            </p:cNvPr>
            <p:cNvSpPr>
              <a:spLocks/>
            </p:cNvSpPr>
            <p:nvPr/>
          </p:nvSpPr>
          <p:spPr bwMode="auto">
            <a:xfrm>
              <a:off x="2916" y="3038"/>
              <a:ext cx="218"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44" name="Freeform 21">
              <a:extLst>
                <a:ext uri="{FF2B5EF4-FFF2-40B4-BE49-F238E27FC236}">
                  <a16:creationId xmlns:a16="http://schemas.microsoft.com/office/drawing/2014/main" id="{A26AF463-2E6B-4A00-A82A-383D12EEE94E}"/>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45" name="Group 46">
            <a:extLst>
              <a:ext uri="{FF2B5EF4-FFF2-40B4-BE49-F238E27FC236}">
                <a16:creationId xmlns:a16="http://schemas.microsoft.com/office/drawing/2014/main" id="{F1C60789-8D11-4772-AE6B-8BDD7DCA4142}"/>
              </a:ext>
            </a:extLst>
          </p:cNvPr>
          <p:cNvGrpSpPr>
            <a:grpSpLocks/>
          </p:cNvGrpSpPr>
          <p:nvPr/>
        </p:nvGrpSpPr>
        <p:grpSpPr bwMode="auto">
          <a:xfrm>
            <a:off x="780829" y="2458634"/>
            <a:ext cx="235240" cy="194220"/>
            <a:chOff x="2888" y="2817"/>
            <a:chExt cx="401" cy="387"/>
          </a:xfrm>
          <a:solidFill>
            <a:srgbClr val="6454A3"/>
          </a:solidFill>
        </p:grpSpPr>
        <p:sp>
          <p:nvSpPr>
            <p:cNvPr id="46" name="Oval 47">
              <a:extLst>
                <a:ext uri="{FF2B5EF4-FFF2-40B4-BE49-F238E27FC236}">
                  <a16:creationId xmlns:a16="http://schemas.microsoft.com/office/drawing/2014/main" id="{EE479672-4369-4DE9-9F43-89B3EFA21433}"/>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47" name="Freeform 48">
              <a:extLst>
                <a:ext uri="{FF2B5EF4-FFF2-40B4-BE49-F238E27FC236}">
                  <a16:creationId xmlns:a16="http://schemas.microsoft.com/office/drawing/2014/main" id="{538E2247-09CC-44D8-8188-EB3D7C6BAA7D}"/>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48" name="Freeform 49">
              <a:extLst>
                <a:ext uri="{FF2B5EF4-FFF2-40B4-BE49-F238E27FC236}">
                  <a16:creationId xmlns:a16="http://schemas.microsoft.com/office/drawing/2014/main" id="{484A0260-B706-4108-82E7-DF20690E209F}"/>
                </a:ext>
              </a:extLst>
            </p:cNvPr>
            <p:cNvSpPr>
              <a:spLocks/>
            </p:cNvSpPr>
            <p:nvPr/>
          </p:nvSpPr>
          <p:spPr bwMode="auto">
            <a:xfrm>
              <a:off x="3025" y="2838"/>
              <a:ext cx="255"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49" name="Freeform 50">
              <a:extLst>
                <a:ext uri="{FF2B5EF4-FFF2-40B4-BE49-F238E27FC236}">
                  <a16:creationId xmlns:a16="http://schemas.microsoft.com/office/drawing/2014/main" id="{FCC1436A-848D-4B01-9A1E-F8DC094D1F95}"/>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50" name="Freeform 51">
              <a:extLst>
                <a:ext uri="{FF2B5EF4-FFF2-40B4-BE49-F238E27FC236}">
                  <a16:creationId xmlns:a16="http://schemas.microsoft.com/office/drawing/2014/main" id="{04C3B79A-16FD-447D-8DCA-9AE05277DC85}"/>
                </a:ext>
              </a:extLst>
            </p:cNvPr>
            <p:cNvSpPr>
              <a:spLocks/>
            </p:cNvSpPr>
            <p:nvPr/>
          </p:nvSpPr>
          <p:spPr bwMode="auto">
            <a:xfrm>
              <a:off x="2890" y="2863"/>
              <a:ext cx="226"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51" name="Freeform 52">
              <a:extLst>
                <a:ext uri="{FF2B5EF4-FFF2-40B4-BE49-F238E27FC236}">
                  <a16:creationId xmlns:a16="http://schemas.microsoft.com/office/drawing/2014/main" id="{7680D65E-01CC-428D-990C-E0D3967D1E75}"/>
                </a:ext>
              </a:extLst>
            </p:cNvPr>
            <p:cNvSpPr>
              <a:spLocks/>
            </p:cNvSpPr>
            <p:nvPr/>
          </p:nvSpPr>
          <p:spPr bwMode="auto">
            <a:xfrm>
              <a:off x="2914" y="3038"/>
              <a:ext cx="219"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52" name="Freeform 53">
              <a:extLst>
                <a:ext uri="{FF2B5EF4-FFF2-40B4-BE49-F238E27FC236}">
                  <a16:creationId xmlns:a16="http://schemas.microsoft.com/office/drawing/2014/main" id="{637308E1-431B-475E-824E-931758034B68}"/>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53" name="Group 54">
            <a:extLst>
              <a:ext uri="{FF2B5EF4-FFF2-40B4-BE49-F238E27FC236}">
                <a16:creationId xmlns:a16="http://schemas.microsoft.com/office/drawing/2014/main" id="{8D8A8DB8-FB9B-483F-BC3D-AF1477B27F72}"/>
              </a:ext>
            </a:extLst>
          </p:cNvPr>
          <p:cNvGrpSpPr>
            <a:grpSpLocks/>
          </p:cNvGrpSpPr>
          <p:nvPr/>
        </p:nvGrpSpPr>
        <p:grpSpPr bwMode="auto">
          <a:xfrm>
            <a:off x="780829" y="3079150"/>
            <a:ext cx="235240" cy="194220"/>
            <a:chOff x="2888" y="2817"/>
            <a:chExt cx="401" cy="387"/>
          </a:xfrm>
          <a:solidFill>
            <a:srgbClr val="6454A3"/>
          </a:solidFill>
        </p:grpSpPr>
        <p:sp>
          <p:nvSpPr>
            <p:cNvPr id="54" name="Oval 55">
              <a:extLst>
                <a:ext uri="{FF2B5EF4-FFF2-40B4-BE49-F238E27FC236}">
                  <a16:creationId xmlns:a16="http://schemas.microsoft.com/office/drawing/2014/main" id="{A47BA211-49BA-4096-98BB-0ADC77F7ADC0}"/>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55" name="Freeform 56">
              <a:extLst>
                <a:ext uri="{FF2B5EF4-FFF2-40B4-BE49-F238E27FC236}">
                  <a16:creationId xmlns:a16="http://schemas.microsoft.com/office/drawing/2014/main" id="{EE1BC601-78D2-4EA8-89C2-4571A1C6E16D}"/>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56" name="Freeform 57">
              <a:extLst>
                <a:ext uri="{FF2B5EF4-FFF2-40B4-BE49-F238E27FC236}">
                  <a16:creationId xmlns:a16="http://schemas.microsoft.com/office/drawing/2014/main" id="{805EAAA2-83F1-4F03-8964-212A62BCEEAD}"/>
                </a:ext>
              </a:extLst>
            </p:cNvPr>
            <p:cNvSpPr>
              <a:spLocks/>
            </p:cNvSpPr>
            <p:nvPr/>
          </p:nvSpPr>
          <p:spPr bwMode="auto">
            <a:xfrm>
              <a:off x="3025" y="2838"/>
              <a:ext cx="255"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57" name="Freeform 58">
              <a:extLst>
                <a:ext uri="{FF2B5EF4-FFF2-40B4-BE49-F238E27FC236}">
                  <a16:creationId xmlns:a16="http://schemas.microsoft.com/office/drawing/2014/main" id="{48A499D5-FC37-476B-B4A4-F9431A0BE5C8}"/>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58" name="Freeform 59">
              <a:extLst>
                <a:ext uri="{FF2B5EF4-FFF2-40B4-BE49-F238E27FC236}">
                  <a16:creationId xmlns:a16="http://schemas.microsoft.com/office/drawing/2014/main" id="{FA30058A-0D28-47F2-AC86-D31EBF9998FD}"/>
                </a:ext>
              </a:extLst>
            </p:cNvPr>
            <p:cNvSpPr>
              <a:spLocks/>
            </p:cNvSpPr>
            <p:nvPr/>
          </p:nvSpPr>
          <p:spPr bwMode="auto">
            <a:xfrm>
              <a:off x="2890" y="2863"/>
              <a:ext cx="226"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59" name="Freeform 60">
              <a:extLst>
                <a:ext uri="{FF2B5EF4-FFF2-40B4-BE49-F238E27FC236}">
                  <a16:creationId xmlns:a16="http://schemas.microsoft.com/office/drawing/2014/main" id="{CF97A337-555A-4F7C-82CE-2378D1C50D74}"/>
                </a:ext>
              </a:extLst>
            </p:cNvPr>
            <p:cNvSpPr>
              <a:spLocks/>
            </p:cNvSpPr>
            <p:nvPr/>
          </p:nvSpPr>
          <p:spPr bwMode="auto">
            <a:xfrm>
              <a:off x="2914" y="3038"/>
              <a:ext cx="219"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60" name="Freeform 61">
              <a:extLst>
                <a:ext uri="{FF2B5EF4-FFF2-40B4-BE49-F238E27FC236}">
                  <a16:creationId xmlns:a16="http://schemas.microsoft.com/office/drawing/2014/main" id="{24D72DD3-87F1-4707-A025-77367825CE9B}"/>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61" name="Group 62">
            <a:extLst>
              <a:ext uri="{FF2B5EF4-FFF2-40B4-BE49-F238E27FC236}">
                <a16:creationId xmlns:a16="http://schemas.microsoft.com/office/drawing/2014/main" id="{7ECCFE52-84F5-4C17-9B36-1945E0A4C0D7}"/>
              </a:ext>
            </a:extLst>
          </p:cNvPr>
          <p:cNvGrpSpPr>
            <a:grpSpLocks/>
          </p:cNvGrpSpPr>
          <p:nvPr/>
        </p:nvGrpSpPr>
        <p:grpSpPr bwMode="auto">
          <a:xfrm>
            <a:off x="2082410" y="2397156"/>
            <a:ext cx="235241" cy="194220"/>
            <a:chOff x="2888" y="2817"/>
            <a:chExt cx="401" cy="387"/>
          </a:xfrm>
          <a:solidFill>
            <a:srgbClr val="6454A3"/>
          </a:solidFill>
        </p:grpSpPr>
        <p:sp>
          <p:nvSpPr>
            <p:cNvPr id="62" name="Oval 63">
              <a:extLst>
                <a:ext uri="{FF2B5EF4-FFF2-40B4-BE49-F238E27FC236}">
                  <a16:creationId xmlns:a16="http://schemas.microsoft.com/office/drawing/2014/main" id="{1FA1A0FC-0C74-4B1A-B934-3BFE52584B75}"/>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63" name="Freeform 64">
              <a:extLst>
                <a:ext uri="{FF2B5EF4-FFF2-40B4-BE49-F238E27FC236}">
                  <a16:creationId xmlns:a16="http://schemas.microsoft.com/office/drawing/2014/main" id="{6EF6F32C-A620-4CA8-93FB-1FA2DCD08AFD}"/>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64" name="Freeform 65">
              <a:extLst>
                <a:ext uri="{FF2B5EF4-FFF2-40B4-BE49-F238E27FC236}">
                  <a16:creationId xmlns:a16="http://schemas.microsoft.com/office/drawing/2014/main" id="{0DD0D115-7972-44CF-BF92-19D34B5B4A65}"/>
                </a:ext>
              </a:extLst>
            </p:cNvPr>
            <p:cNvSpPr>
              <a:spLocks/>
            </p:cNvSpPr>
            <p:nvPr/>
          </p:nvSpPr>
          <p:spPr bwMode="auto">
            <a:xfrm>
              <a:off x="3025" y="2838"/>
              <a:ext cx="255"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65" name="Freeform 66">
              <a:extLst>
                <a:ext uri="{FF2B5EF4-FFF2-40B4-BE49-F238E27FC236}">
                  <a16:creationId xmlns:a16="http://schemas.microsoft.com/office/drawing/2014/main" id="{D7A67E0D-DBD9-4616-8FAA-760BB1C96FE7}"/>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66" name="Freeform 67">
              <a:extLst>
                <a:ext uri="{FF2B5EF4-FFF2-40B4-BE49-F238E27FC236}">
                  <a16:creationId xmlns:a16="http://schemas.microsoft.com/office/drawing/2014/main" id="{D3A90118-3BAE-406F-8B34-CD01F7B14F72}"/>
                </a:ext>
              </a:extLst>
            </p:cNvPr>
            <p:cNvSpPr>
              <a:spLocks/>
            </p:cNvSpPr>
            <p:nvPr/>
          </p:nvSpPr>
          <p:spPr bwMode="auto">
            <a:xfrm>
              <a:off x="2890" y="2863"/>
              <a:ext cx="226"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67" name="Freeform 68">
              <a:extLst>
                <a:ext uri="{FF2B5EF4-FFF2-40B4-BE49-F238E27FC236}">
                  <a16:creationId xmlns:a16="http://schemas.microsoft.com/office/drawing/2014/main" id="{A7494F26-4DEF-4FF4-A0EC-B6EBE07DA8A8}"/>
                </a:ext>
              </a:extLst>
            </p:cNvPr>
            <p:cNvSpPr>
              <a:spLocks/>
            </p:cNvSpPr>
            <p:nvPr/>
          </p:nvSpPr>
          <p:spPr bwMode="auto">
            <a:xfrm>
              <a:off x="2914" y="3038"/>
              <a:ext cx="219"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68" name="Freeform 69">
              <a:extLst>
                <a:ext uri="{FF2B5EF4-FFF2-40B4-BE49-F238E27FC236}">
                  <a16:creationId xmlns:a16="http://schemas.microsoft.com/office/drawing/2014/main" id="{AAD5E065-5F72-44D9-A3DF-85D1C738A5D6}"/>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69" name="Group 70">
            <a:extLst>
              <a:ext uri="{FF2B5EF4-FFF2-40B4-BE49-F238E27FC236}">
                <a16:creationId xmlns:a16="http://schemas.microsoft.com/office/drawing/2014/main" id="{1A6F7C79-0898-4C65-87BD-A50533911179}"/>
              </a:ext>
            </a:extLst>
          </p:cNvPr>
          <p:cNvGrpSpPr>
            <a:grpSpLocks/>
          </p:cNvGrpSpPr>
          <p:nvPr/>
        </p:nvGrpSpPr>
        <p:grpSpPr bwMode="auto">
          <a:xfrm>
            <a:off x="2082410" y="3017672"/>
            <a:ext cx="235241" cy="194220"/>
            <a:chOff x="2888" y="2817"/>
            <a:chExt cx="401" cy="387"/>
          </a:xfrm>
          <a:solidFill>
            <a:srgbClr val="6454A3"/>
          </a:solidFill>
        </p:grpSpPr>
        <p:sp>
          <p:nvSpPr>
            <p:cNvPr id="70" name="Oval 71">
              <a:extLst>
                <a:ext uri="{FF2B5EF4-FFF2-40B4-BE49-F238E27FC236}">
                  <a16:creationId xmlns:a16="http://schemas.microsoft.com/office/drawing/2014/main" id="{37F08B49-A53A-4542-850E-6D380EF35F99}"/>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71" name="Freeform 72">
              <a:extLst>
                <a:ext uri="{FF2B5EF4-FFF2-40B4-BE49-F238E27FC236}">
                  <a16:creationId xmlns:a16="http://schemas.microsoft.com/office/drawing/2014/main" id="{461DF899-DCD7-4344-936C-A1045A2F6BB2}"/>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72" name="Freeform 73">
              <a:extLst>
                <a:ext uri="{FF2B5EF4-FFF2-40B4-BE49-F238E27FC236}">
                  <a16:creationId xmlns:a16="http://schemas.microsoft.com/office/drawing/2014/main" id="{2F7B25C7-9075-4B0F-A092-03A47656CD46}"/>
                </a:ext>
              </a:extLst>
            </p:cNvPr>
            <p:cNvSpPr>
              <a:spLocks/>
            </p:cNvSpPr>
            <p:nvPr/>
          </p:nvSpPr>
          <p:spPr bwMode="auto">
            <a:xfrm>
              <a:off x="3025" y="2838"/>
              <a:ext cx="255"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73" name="Freeform 74">
              <a:extLst>
                <a:ext uri="{FF2B5EF4-FFF2-40B4-BE49-F238E27FC236}">
                  <a16:creationId xmlns:a16="http://schemas.microsoft.com/office/drawing/2014/main" id="{F275238C-C4F8-4912-B57C-29513B74A5AB}"/>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74" name="Freeform 75">
              <a:extLst>
                <a:ext uri="{FF2B5EF4-FFF2-40B4-BE49-F238E27FC236}">
                  <a16:creationId xmlns:a16="http://schemas.microsoft.com/office/drawing/2014/main" id="{DA0E443A-85BA-42E1-BEFD-31BEBC30CB9E}"/>
                </a:ext>
              </a:extLst>
            </p:cNvPr>
            <p:cNvSpPr>
              <a:spLocks/>
            </p:cNvSpPr>
            <p:nvPr/>
          </p:nvSpPr>
          <p:spPr bwMode="auto">
            <a:xfrm>
              <a:off x="2890" y="2863"/>
              <a:ext cx="226"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75" name="Freeform 76">
              <a:extLst>
                <a:ext uri="{FF2B5EF4-FFF2-40B4-BE49-F238E27FC236}">
                  <a16:creationId xmlns:a16="http://schemas.microsoft.com/office/drawing/2014/main" id="{C94E70AF-3124-461D-BA83-5F19E2742F44}"/>
                </a:ext>
              </a:extLst>
            </p:cNvPr>
            <p:cNvSpPr>
              <a:spLocks/>
            </p:cNvSpPr>
            <p:nvPr/>
          </p:nvSpPr>
          <p:spPr bwMode="auto">
            <a:xfrm>
              <a:off x="2914" y="3038"/>
              <a:ext cx="219"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76" name="Freeform 77">
              <a:extLst>
                <a:ext uri="{FF2B5EF4-FFF2-40B4-BE49-F238E27FC236}">
                  <a16:creationId xmlns:a16="http://schemas.microsoft.com/office/drawing/2014/main" id="{978F87F5-B686-4C6E-8989-0B4E3145174F}"/>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sp>
        <p:nvSpPr>
          <p:cNvPr id="81" name="Rectangle 2">
            <a:extLst>
              <a:ext uri="{FF2B5EF4-FFF2-40B4-BE49-F238E27FC236}">
                <a16:creationId xmlns:a16="http://schemas.microsoft.com/office/drawing/2014/main" id="{77B0BBF7-74B9-479F-85A0-DBEB1A0569C6}"/>
              </a:ext>
            </a:extLst>
          </p:cNvPr>
          <p:cNvSpPr>
            <a:spLocks noChangeArrowheads="1"/>
          </p:cNvSpPr>
          <p:nvPr/>
        </p:nvSpPr>
        <p:spPr bwMode="gray">
          <a:xfrm>
            <a:off x="7296785" y="1920912"/>
            <a:ext cx="500916" cy="2150841"/>
          </a:xfrm>
          <a:prstGeom prst="rect">
            <a:avLst/>
          </a:prstGeom>
          <a:solidFill>
            <a:schemeClr val="accent2"/>
          </a:solidFill>
          <a:ln>
            <a:noFill/>
          </a:ln>
          <a:effectLst/>
          <a:extLst>
            <a:ext uri="{91240B29-F687-4F45-9708-019B960494DF}">
              <a14:hiddenLine xmlns:a14="http://schemas.microsoft.com/office/drawing/2010/main" w="190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sp>
        <p:nvSpPr>
          <p:cNvPr id="82" name="Freeform 3">
            <a:extLst>
              <a:ext uri="{FF2B5EF4-FFF2-40B4-BE49-F238E27FC236}">
                <a16:creationId xmlns:a16="http://schemas.microsoft.com/office/drawing/2014/main" id="{2AF64BFF-662D-42D7-B7E3-4A4115F7120E}"/>
              </a:ext>
            </a:extLst>
          </p:cNvPr>
          <p:cNvSpPr>
            <a:spLocks/>
          </p:cNvSpPr>
          <p:nvPr/>
        </p:nvSpPr>
        <p:spPr bwMode="blackWhite">
          <a:xfrm>
            <a:off x="6910741" y="2443071"/>
            <a:ext cx="1238166" cy="368527"/>
          </a:xfrm>
          <a:custGeom>
            <a:avLst/>
            <a:gdLst>
              <a:gd name="T0" fmla="*/ 0 w 1424"/>
              <a:gd name="T1" fmla="*/ 0 h 424"/>
              <a:gd name="T2" fmla="*/ 720 w 1424"/>
              <a:gd name="T3" fmla="*/ 424 h 424"/>
              <a:gd name="T4" fmla="*/ 1424 w 1424"/>
              <a:gd name="T5" fmla="*/ 0 h 424"/>
            </a:gdLst>
            <a:ahLst/>
            <a:cxnLst>
              <a:cxn ang="0">
                <a:pos x="T0" y="T1"/>
              </a:cxn>
              <a:cxn ang="0">
                <a:pos x="T2" y="T3"/>
              </a:cxn>
              <a:cxn ang="0">
                <a:pos x="T4" y="T5"/>
              </a:cxn>
            </a:cxnLst>
            <a:rect l="0" t="0" r="r" b="b"/>
            <a:pathLst>
              <a:path w="1424" h="424">
                <a:moveTo>
                  <a:pt x="0" y="0"/>
                </a:moveTo>
                <a:lnTo>
                  <a:pt x="720" y="424"/>
                </a:lnTo>
                <a:lnTo>
                  <a:pt x="1424" y="0"/>
                </a:ln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sp>
        <p:nvSpPr>
          <p:cNvPr id="83" name="Freeform 4">
            <a:extLst>
              <a:ext uri="{FF2B5EF4-FFF2-40B4-BE49-F238E27FC236}">
                <a16:creationId xmlns:a16="http://schemas.microsoft.com/office/drawing/2014/main" id="{D3019B4D-90B4-49F5-9D2D-B0CF38D16F78}"/>
              </a:ext>
            </a:extLst>
          </p:cNvPr>
          <p:cNvSpPr>
            <a:spLocks/>
          </p:cNvSpPr>
          <p:nvPr/>
        </p:nvSpPr>
        <p:spPr bwMode="blackWhite">
          <a:xfrm>
            <a:off x="6918273" y="3152791"/>
            <a:ext cx="625203" cy="717261"/>
          </a:xfrm>
          <a:custGeom>
            <a:avLst/>
            <a:gdLst>
              <a:gd name="T0" fmla="*/ 0 w 720"/>
              <a:gd name="T1" fmla="*/ 0 h 824"/>
              <a:gd name="T2" fmla="*/ 720 w 720"/>
              <a:gd name="T3" fmla="*/ 416 h 824"/>
              <a:gd name="T4" fmla="*/ 720 w 720"/>
              <a:gd name="T5" fmla="*/ 824 h 824"/>
            </a:gdLst>
            <a:ahLst/>
            <a:cxnLst>
              <a:cxn ang="0">
                <a:pos x="T0" y="T1"/>
              </a:cxn>
              <a:cxn ang="0">
                <a:pos x="T2" y="T3"/>
              </a:cxn>
              <a:cxn ang="0">
                <a:pos x="T4" y="T5"/>
              </a:cxn>
            </a:cxnLst>
            <a:rect l="0" t="0" r="r" b="b"/>
            <a:pathLst>
              <a:path w="720" h="824">
                <a:moveTo>
                  <a:pt x="0" y="0"/>
                </a:moveTo>
                <a:lnTo>
                  <a:pt x="720" y="416"/>
                </a:lnTo>
                <a:lnTo>
                  <a:pt x="720" y="824"/>
                </a:ln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sp>
        <p:nvSpPr>
          <p:cNvPr id="84" name="Line 5">
            <a:extLst>
              <a:ext uri="{FF2B5EF4-FFF2-40B4-BE49-F238E27FC236}">
                <a16:creationId xmlns:a16="http://schemas.microsoft.com/office/drawing/2014/main" id="{D5DA7078-0B5E-42E6-BDF6-714ACB04A472}"/>
              </a:ext>
            </a:extLst>
          </p:cNvPr>
          <p:cNvSpPr>
            <a:spLocks noChangeShapeType="1"/>
          </p:cNvSpPr>
          <p:nvPr/>
        </p:nvSpPr>
        <p:spPr bwMode="blackWhite">
          <a:xfrm flipV="1">
            <a:off x="7543477" y="2811597"/>
            <a:ext cx="0" cy="70312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sp>
        <p:nvSpPr>
          <p:cNvPr id="85" name="Line 6">
            <a:extLst>
              <a:ext uri="{FF2B5EF4-FFF2-40B4-BE49-F238E27FC236}">
                <a16:creationId xmlns:a16="http://schemas.microsoft.com/office/drawing/2014/main" id="{70CA9C88-B6DE-4CB2-A15E-FB1BCBB7CC30}"/>
              </a:ext>
            </a:extLst>
          </p:cNvPr>
          <p:cNvSpPr>
            <a:spLocks noChangeShapeType="1"/>
          </p:cNvSpPr>
          <p:nvPr/>
        </p:nvSpPr>
        <p:spPr bwMode="blackWhite">
          <a:xfrm flipV="1">
            <a:off x="7536885" y="3152791"/>
            <a:ext cx="625203" cy="70972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sp>
        <p:nvSpPr>
          <p:cNvPr id="86" name="Freeform 7">
            <a:extLst>
              <a:ext uri="{FF2B5EF4-FFF2-40B4-BE49-F238E27FC236}">
                <a16:creationId xmlns:a16="http://schemas.microsoft.com/office/drawing/2014/main" id="{9A8884A2-61F6-4526-AC93-A60BEB388FCA}"/>
              </a:ext>
            </a:extLst>
          </p:cNvPr>
          <p:cNvSpPr>
            <a:spLocks/>
          </p:cNvSpPr>
          <p:nvPr/>
        </p:nvSpPr>
        <p:spPr bwMode="blackWhite">
          <a:xfrm flipH="1">
            <a:off x="7551010" y="2108474"/>
            <a:ext cx="604488" cy="1072593"/>
          </a:xfrm>
          <a:custGeom>
            <a:avLst/>
            <a:gdLst>
              <a:gd name="T0" fmla="*/ 696 w 696"/>
              <a:gd name="T1" fmla="*/ 0 h 1232"/>
              <a:gd name="T2" fmla="*/ 0 w 696"/>
              <a:gd name="T3" fmla="*/ 416 h 1232"/>
              <a:gd name="T4" fmla="*/ 0 w 696"/>
              <a:gd name="T5" fmla="*/ 1232 h 1232"/>
            </a:gdLst>
            <a:ahLst/>
            <a:cxnLst>
              <a:cxn ang="0">
                <a:pos x="T0" y="T1"/>
              </a:cxn>
              <a:cxn ang="0">
                <a:pos x="T2" y="T3"/>
              </a:cxn>
              <a:cxn ang="0">
                <a:pos x="T4" y="T5"/>
              </a:cxn>
            </a:cxnLst>
            <a:rect l="0" t="0" r="r" b="b"/>
            <a:pathLst>
              <a:path w="696" h="1232">
                <a:moveTo>
                  <a:pt x="696" y="0"/>
                </a:moveTo>
                <a:lnTo>
                  <a:pt x="0" y="416"/>
                </a:lnTo>
                <a:lnTo>
                  <a:pt x="0" y="1232"/>
                </a:ln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sp>
        <p:nvSpPr>
          <p:cNvPr id="87" name="Freeform 8">
            <a:extLst>
              <a:ext uri="{FF2B5EF4-FFF2-40B4-BE49-F238E27FC236}">
                <a16:creationId xmlns:a16="http://schemas.microsoft.com/office/drawing/2014/main" id="{BC5C3699-9F7D-4A5A-B9E0-90798F3C80D3}"/>
              </a:ext>
            </a:extLst>
          </p:cNvPr>
          <p:cNvSpPr>
            <a:spLocks/>
          </p:cNvSpPr>
          <p:nvPr/>
        </p:nvSpPr>
        <p:spPr bwMode="blackWhite">
          <a:xfrm>
            <a:off x="6938988" y="2095279"/>
            <a:ext cx="604488" cy="1071651"/>
          </a:xfrm>
          <a:custGeom>
            <a:avLst/>
            <a:gdLst>
              <a:gd name="T0" fmla="*/ 696 w 696"/>
              <a:gd name="T1" fmla="*/ 0 h 1232"/>
              <a:gd name="T2" fmla="*/ 0 w 696"/>
              <a:gd name="T3" fmla="*/ 416 h 1232"/>
              <a:gd name="T4" fmla="*/ 0 w 696"/>
              <a:gd name="T5" fmla="*/ 1232 h 1232"/>
            </a:gdLst>
            <a:ahLst/>
            <a:cxnLst>
              <a:cxn ang="0">
                <a:pos x="T0" y="T1"/>
              </a:cxn>
              <a:cxn ang="0">
                <a:pos x="T2" y="T3"/>
              </a:cxn>
              <a:cxn ang="0">
                <a:pos x="T4" y="T5"/>
              </a:cxn>
            </a:cxnLst>
            <a:rect l="0" t="0" r="r" b="b"/>
            <a:pathLst>
              <a:path w="696" h="1232">
                <a:moveTo>
                  <a:pt x="696" y="0"/>
                </a:moveTo>
                <a:lnTo>
                  <a:pt x="0" y="416"/>
                </a:lnTo>
                <a:lnTo>
                  <a:pt x="0" y="1232"/>
                </a:ln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pPr>
              <a:defRPr/>
            </a:pPr>
            <a:endParaRPr lang="nl-NL" sz="969" dirty="0"/>
          </a:p>
        </p:txBody>
      </p:sp>
      <p:grpSp>
        <p:nvGrpSpPr>
          <p:cNvPr id="88" name="Group 14">
            <a:extLst>
              <a:ext uri="{FF2B5EF4-FFF2-40B4-BE49-F238E27FC236}">
                <a16:creationId xmlns:a16="http://schemas.microsoft.com/office/drawing/2014/main" id="{33A7E4E9-B72B-4BEB-9FE2-907CB7959A34}"/>
              </a:ext>
            </a:extLst>
          </p:cNvPr>
          <p:cNvGrpSpPr>
            <a:grpSpLocks/>
          </p:cNvGrpSpPr>
          <p:nvPr/>
        </p:nvGrpSpPr>
        <p:grpSpPr bwMode="auto">
          <a:xfrm>
            <a:off x="7431430" y="1987830"/>
            <a:ext cx="231627" cy="222436"/>
            <a:chOff x="2888" y="2817"/>
            <a:chExt cx="401" cy="387"/>
          </a:xfrm>
          <a:solidFill>
            <a:srgbClr val="6454A3"/>
          </a:solidFill>
        </p:grpSpPr>
        <p:sp>
          <p:nvSpPr>
            <p:cNvPr id="149" name="Oval 15">
              <a:extLst>
                <a:ext uri="{FF2B5EF4-FFF2-40B4-BE49-F238E27FC236}">
                  <a16:creationId xmlns:a16="http://schemas.microsoft.com/office/drawing/2014/main" id="{0A6274EA-2B87-4181-BE1C-852A553F9B7B}"/>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50" name="Freeform 16">
              <a:extLst>
                <a:ext uri="{FF2B5EF4-FFF2-40B4-BE49-F238E27FC236}">
                  <a16:creationId xmlns:a16="http://schemas.microsoft.com/office/drawing/2014/main" id="{05102A4C-0A62-4119-AAA5-B2437B8FDDC4}"/>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51" name="Freeform 17">
              <a:extLst>
                <a:ext uri="{FF2B5EF4-FFF2-40B4-BE49-F238E27FC236}">
                  <a16:creationId xmlns:a16="http://schemas.microsoft.com/office/drawing/2014/main" id="{386E35A6-5FD7-44C2-989E-AE48E5F6A9EC}"/>
                </a:ext>
              </a:extLst>
            </p:cNvPr>
            <p:cNvSpPr>
              <a:spLocks/>
            </p:cNvSpPr>
            <p:nvPr/>
          </p:nvSpPr>
          <p:spPr bwMode="auto">
            <a:xfrm>
              <a:off x="3025" y="2838"/>
              <a:ext cx="256"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52" name="Freeform 18">
              <a:extLst>
                <a:ext uri="{FF2B5EF4-FFF2-40B4-BE49-F238E27FC236}">
                  <a16:creationId xmlns:a16="http://schemas.microsoft.com/office/drawing/2014/main" id="{0323E217-E6F6-413A-A71D-A75B6A85DEF3}"/>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53" name="Freeform 19">
              <a:extLst>
                <a:ext uri="{FF2B5EF4-FFF2-40B4-BE49-F238E27FC236}">
                  <a16:creationId xmlns:a16="http://schemas.microsoft.com/office/drawing/2014/main" id="{923166AC-5605-476A-A0C9-A105BBCA66C2}"/>
                </a:ext>
              </a:extLst>
            </p:cNvPr>
            <p:cNvSpPr>
              <a:spLocks/>
            </p:cNvSpPr>
            <p:nvPr/>
          </p:nvSpPr>
          <p:spPr bwMode="auto">
            <a:xfrm>
              <a:off x="2890" y="2863"/>
              <a:ext cx="227"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54" name="Freeform 20">
              <a:extLst>
                <a:ext uri="{FF2B5EF4-FFF2-40B4-BE49-F238E27FC236}">
                  <a16:creationId xmlns:a16="http://schemas.microsoft.com/office/drawing/2014/main" id="{FD861406-2F45-42A2-98B0-ED00C5C5D081}"/>
                </a:ext>
              </a:extLst>
            </p:cNvPr>
            <p:cNvSpPr>
              <a:spLocks/>
            </p:cNvSpPr>
            <p:nvPr/>
          </p:nvSpPr>
          <p:spPr bwMode="auto">
            <a:xfrm>
              <a:off x="2916" y="3038"/>
              <a:ext cx="218"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55" name="Freeform 21">
              <a:extLst>
                <a:ext uri="{FF2B5EF4-FFF2-40B4-BE49-F238E27FC236}">
                  <a16:creationId xmlns:a16="http://schemas.microsoft.com/office/drawing/2014/main" id="{95BD29FB-AA08-47C3-B46C-AC83FA736E7B}"/>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89" name="Group 22">
            <a:extLst>
              <a:ext uri="{FF2B5EF4-FFF2-40B4-BE49-F238E27FC236}">
                <a16:creationId xmlns:a16="http://schemas.microsoft.com/office/drawing/2014/main" id="{37F05F4E-9DC6-4701-BF33-21ACE45D9934}"/>
              </a:ext>
            </a:extLst>
          </p:cNvPr>
          <p:cNvGrpSpPr>
            <a:grpSpLocks/>
          </p:cNvGrpSpPr>
          <p:nvPr/>
        </p:nvGrpSpPr>
        <p:grpSpPr bwMode="auto">
          <a:xfrm>
            <a:off x="7431430" y="2698494"/>
            <a:ext cx="231627" cy="223379"/>
            <a:chOff x="2888" y="2817"/>
            <a:chExt cx="401" cy="387"/>
          </a:xfrm>
          <a:solidFill>
            <a:srgbClr val="6454A3"/>
          </a:solidFill>
        </p:grpSpPr>
        <p:sp>
          <p:nvSpPr>
            <p:cNvPr id="142" name="Oval 23">
              <a:extLst>
                <a:ext uri="{FF2B5EF4-FFF2-40B4-BE49-F238E27FC236}">
                  <a16:creationId xmlns:a16="http://schemas.microsoft.com/office/drawing/2014/main" id="{46B6A85C-8AF5-4AAF-A322-765D8748A869}"/>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43" name="Freeform 24">
              <a:extLst>
                <a:ext uri="{FF2B5EF4-FFF2-40B4-BE49-F238E27FC236}">
                  <a16:creationId xmlns:a16="http://schemas.microsoft.com/office/drawing/2014/main" id="{48CDDC64-90B7-4880-B724-47A2652BC352}"/>
                </a:ext>
              </a:extLst>
            </p:cNvPr>
            <p:cNvSpPr>
              <a:spLocks/>
            </p:cNvSpPr>
            <p:nvPr/>
          </p:nvSpPr>
          <p:spPr bwMode="auto">
            <a:xfrm>
              <a:off x="3155" y="2879"/>
              <a:ext cx="77" cy="77"/>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44" name="Freeform 25">
              <a:extLst>
                <a:ext uri="{FF2B5EF4-FFF2-40B4-BE49-F238E27FC236}">
                  <a16:creationId xmlns:a16="http://schemas.microsoft.com/office/drawing/2014/main" id="{32A2C5EC-AFC4-41A5-A12D-402E93146AED}"/>
                </a:ext>
              </a:extLst>
            </p:cNvPr>
            <p:cNvSpPr>
              <a:spLocks/>
            </p:cNvSpPr>
            <p:nvPr/>
          </p:nvSpPr>
          <p:spPr bwMode="auto">
            <a:xfrm>
              <a:off x="3025" y="2838"/>
              <a:ext cx="256" cy="320"/>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45" name="Freeform 26">
              <a:extLst>
                <a:ext uri="{FF2B5EF4-FFF2-40B4-BE49-F238E27FC236}">
                  <a16:creationId xmlns:a16="http://schemas.microsoft.com/office/drawing/2014/main" id="{89ECC186-2D11-4501-9910-EC738878253D}"/>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46" name="Freeform 27">
              <a:extLst>
                <a:ext uri="{FF2B5EF4-FFF2-40B4-BE49-F238E27FC236}">
                  <a16:creationId xmlns:a16="http://schemas.microsoft.com/office/drawing/2014/main" id="{C33FA267-9A04-4B17-AD70-3CB299443DCF}"/>
                </a:ext>
              </a:extLst>
            </p:cNvPr>
            <p:cNvSpPr>
              <a:spLocks/>
            </p:cNvSpPr>
            <p:nvPr/>
          </p:nvSpPr>
          <p:spPr bwMode="auto">
            <a:xfrm>
              <a:off x="2890" y="2863"/>
              <a:ext cx="227" cy="331"/>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47" name="Freeform 28">
              <a:extLst>
                <a:ext uri="{FF2B5EF4-FFF2-40B4-BE49-F238E27FC236}">
                  <a16:creationId xmlns:a16="http://schemas.microsoft.com/office/drawing/2014/main" id="{CC35B7A7-0966-49B3-8FB8-8E7AA0B30E32}"/>
                </a:ext>
              </a:extLst>
            </p:cNvPr>
            <p:cNvSpPr>
              <a:spLocks/>
            </p:cNvSpPr>
            <p:nvPr/>
          </p:nvSpPr>
          <p:spPr bwMode="auto">
            <a:xfrm>
              <a:off x="2916" y="3037"/>
              <a:ext cx="218" cy="163"/>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48" name="Freeform 29">
              <a:extLst>
                <a:ext uri="{FF2B5EF4-FFF2-40B4-BE49-F238E27FC236}">
                  <a16:creationId xmlns:a16="http://schemas.microsoft.com/office/drawing/2014/main" id="{213977B2-32DA-4084-8FC2-31D86E2A4303}"/>
                </a:ext>
              </a:extLst>
            </p:cNvPr>
            <p:cNvSpPr>
              <a:spLocks/>
            </p:cNvSpPr>
            <p:nvPr/>
          </p:nvSpPr>
          <p:spPr bwMode="auto">
            <a:xfrm>
              <a:off x="3170" y="2887"/>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90" name="Group 30">
            <a:extLst>
              <a:ext uri="{FF2B5EF4-FFF2-40B4-BE49-F238E27FC236}">
                <a16:creationId xmlns:a16="http://schemas.microsoft.com/office/drawing/2014/main" id="{2FA8201D-6737-4574-B983-A02D58D0A0C3}"/>
              </a:ext>
            </a:extLst>
          </p:cNvPr>
          <p:cNvGrpSpPr>
            <a:grpSpLocks/>
          </p:cNvGrpSpPr>
          <p:nvPr/>
        </p:nvGrpSpPr>
        <p:grpSpPr bwMode="auto">
          <a:xfrm>
            <a:off x="7431430" y="3409158"/>
            <a:ext cx="231627" cy="223379"/>
            <a:chOff x="2888" y="2817"/>
            <a:chExt cx="401" cy="387"/>
          </a:xfrm>
          <a:solidFill>
            <a:srgbClr val="6454A3"/>
          </a:solidFill>
        </p:grpSpPr>
        <p:sp>
          <p:nvSpPr>
            <p:cNvPr id="135" name="Oval 31">
              <a:extLst>
                <a:ext uri="{FF2B5EF4-FFF2-40B4-BE49-F238E27FC236}">
                  <a16:creationId xmlns:a16="http://schemas.microsoft.com/office/drawing/2014/main" id="{D2CB1315-ED73-4A5A-8288-A28F32BB2877}"/>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36" name="Freeform 32">
              <a:extLst>
                <a:ext uri="{FF2B5EF4-FFF2-40B4-BE49-F238E27FC236}">
                  <a16:creationId xmlns:a16="http://schemas.microsoft.com/office/drawing/2014/main" id="{41208DEB-07BA-478F-834E-54F4043C0499}"/>
                </a:ext>
              </a:extLst>
            </p:cNvPr>
            <p:cNvSpPr>
              <a:spLocks/>
            </p:cNvSpPr>
            <p:nvPr/>
          </p:nvSpPr>
          <p:spPr bwMode="auto">
            <a:xfrm>
              <a:off x="3155" y="2879"/>
              <a:ext cx="77" cy="77"/>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37" name="Freeform 33">
              <a:extLst>
                <a:ext uri="{FF2B5EF4-FFF2-40B4-BE49-F238E27FC236}">
                  <a16:creationId xmlns:a16="http://schemas.microsoft.com/office/drawing/2014/main" id="{548EB480-4676-4D65-816C-BE56B9CF16F4}"/>
                </a:ext>
              </a:extLst>
            </p:cNvPr>
            <p:cNvSpPr>
              <a:spLocks/>
            </p:cNvSpPr>
            <p:nvPr/>
          </p:nvSpPr>
          <p:spPr bwMode="auto">
            <a:xfrm>
              <a:off x="3025" y="2838"/>
              <a:ext cx="256" cy="320"/>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38" name="Freeform 34">
              <a:extLst>
                <a:ext uri="{FF2B5EF4-FFF2-40B4-BE49-F238E27FC236}">
                  <a16:creationId xmlns:a16="http://schemas.microsoft.com/office/drawing/2014/main" id="{3EFC1AD6-503E-456D-ACB5-776FCBA2F7AC}"/>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39" name="Freeform 35">
              <a:extLst>
                <a:ext uri="{FF2B5EF4-FFF2-40B4-BE49-F238E27FC236}">
                  <a16:creationId xmlns:a16="http://schemas.microsoft.com/office/drawing/2014/main" id="{8CB98A3D-3BA3-49EF-B050-8ED380274B86}"/>
                </a:ext>
              </a:extLst>
            </p:cNvPr>
            <p:cNvSpPr>
              <a:spLocks/>
            </p:cNvSpPr>
            <p:nvPr/>
          </p:nvSpPr>
          <p:spPr bwMode="auto">
            <a:xfrm>
              <a:off x="2890" y="2863"/>
              <a:ext cx="227" cy="331"/>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40" name="Freeform 36">
              <a:extLst>
                <a:ext uri="{FF2B5EF4-FFF2-40B4-BE49-F238E27FC236}">
                  <a16:creationId xmlns:a16="http://schemas.microsoft.com/office/drawing/2014/main" id="{7D12F574-81CF-4080-A0EE-43E283319DCD}"/>
                </a:ext>
              </a:extLst>
            </p:cNvPr>
            <p:cNvSpPr>
              <a:spLocks/>
            </p:cNvSpPr>
            <p:nvPr/>
          </p:nvSpPr>
          <p:spPr bwMode="auto">
            <a:xfrm>
              <a:off x="2916" y="3037"/>
              <a:ext cx="218" cy="163"/>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41" name="Freeform 37">
              <a:extLst>
                <a:ext uri="{FF2B5EF4-FFF2-40B4-BE49-F238E27FC236}">
                  <a16:creationId xmlns:a16="http://schemas.microsoft.com/office/drawing/2014/main" id="{F754EC0E-CCB3-4CD7-BCBD-360D88E7735F}"/>
                </a:ext>
              </a:extLst>
            </p:cNvPr>
            <p:cNvSpPr>
              <a:spLocks/>
            </p:cNvSpPr>
            <p:nvPr/>
          </p:nvSpPr>
          <p:spPr bwMode="auto">
            <a:xfrm>
              <a:off x="3170" y="2887"/>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91" name="Group 38">
            <a:extLst>
              <a:ext uri="{FF2B5EF4-FFF2-40B4-BE49-F238E27FC236}">
                <a16:creationId xmlns:a16="http://schemas.microsoft.com/office/drawing/2014/main" id="{42F3E5D4-FDE2-4F5B-A420-C0ABE9CD70C7}"/>
              </a:ext>
            </a:extLst>
          </p:cNvPr>
          <p:cNvGrpSpPr>
            <a:grpSpLocks/>
          </p:cNvGrpSpPr>
          <p:nvPr/>
        </p:nvGrpSpPr>
        <p:grpSpPr bwMode="auto">
          <a:xfrm>
            <a:off x="7432372" y="3765432"/>
            <a:ext cx="231627" cy="222436"/>
            <a:chOff x="2888" y="2817"/>
            <a:chExt cx="401" cy="387"/>
          </a:xfrm>
          <a:solidFill>
            <a:srgbClr val="6454A3"/>
          </a:solidFill>
        </p:grpSpPr>
        <p:sp>
          <p:nvSpPr>
            <p:cNvPr id="128" name="Oval 39">
              <a:extLst>
                <a:ext uri="{FF2B5EF4-FFF2-40B4-BE49-F238E27FC236}">
                  <a16:creationId xmlns:a16="http://schemas.microsoft.com/office/drawing/2014/main" id="{B23940F8-3EFA-4F28-AE29-17DEA1C156AE}"/>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29" name="Freeform 40">
              <a:extLst>
                <a:ext uri="{FF2B5EF4-FFF2-40B4-BE49-F238E27FC236}">
                  <a16:creationId xmlns:a16="http://schemas.microsoft.com/office/drawing/2014/main" id="{69876FF6-F99C-4370-9DE1-9AB73FA2F181}"/>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30" name="Freeform 41">
              <a:extLst>
                <a:ext uri="{FF2B5EF4-FFF2-40B4-BE49-F238E27FC236}">
                  <a16:creationId xmlns:a16="http://schemas.microsoft.com/office/drawing/2014/main" id="{A6B185EA-89EB-4394-A8AE-7158905BF8AE}"/>
                </a:ext>
              </a:extLst>
            </p:cNvPr>
            <p:cNvSpPr>
              <a:spLocks/>
            </p:cNvSpPr>
            <p:nvPr/>
          </p:nvSpPr>
          <p:spPr bwMode="auto">
            <a:xfrm>
              <a:off x="3025" y="2838"/>
              <a:ext cx="256"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31" name="Freeform 42">
              <a:extLst>
                <a:ext uri="{FF2B5EF4-FFF2-40B4-BE49-F238E27FC236}">
                  <a16:creationId xmlns:a16="http://schemas.microsoft.com/office/drawing/2014/main" id="{7919F114-B52C-4EBE-B138-EAAB4D487D50}"/>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32" name="Freeform 43">
              <a:extLst>
                <a:ext uri="{FF2B5EF4-FFF2-40B4-BE49-F238E27FC236}">
                  <a16:creationId xmlns:a16="http://schemas.microsoft.com/office/drawing/2014/main" id="{844EC4A8-1017-4323-A688-BCA39AFF4D79}"/>
                </a:ext>
              </a:extLst>
            </p:cNvPr>
            <p:cNvSpPr>
              <a:spLocks/>
            </p:cNvSpPr>
            <p:nvPr/>
          </p:nvSpPr>
          <p:spPr bwMode="auto">
            <a:xfrm>
              <a:off x="2890" y="2863"/>
              <a:ext cx="227"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33" name="Freeform 44">
              <a:extLst>
                <a:ext uri="{FF2B5EF4-FFF2-40B4-BE49-F238E27FC236}">
                  <a16:creationId xmlns:a16="http://schemas.microsoft.com/office/drawing/2014/main" id="{44003177-5349-4EDC-9E55-0FE3EB35A261}"/>
                </a:ext>
              </a:extLst>
            </p:cNvPr>
            <p:cNvSpPr>
              <a:spLocks/>
            </p:cNvSpPr>
            <p:nvPr/>
          </p:nvSpPr>
          <p:spPr bwMode="auto">
            <a:xfrm>
              <a:off x="2916" y="3038"/>
              <a:ext cx="218"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34" name="Freeform 45">
              <a:extLst>
                <a:ext uri="{FF2B5EF4-FFF2-40B4-BE49-F238E27FC236}">
                  <a16:creationId xmlns:a16="http://schemas.microsoft.com/office/drawing/2014/main" id="{B1EB5662-9A5C-45E1-82DD-C9AEC4D50416}"/>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92" name="Group 46">
            <a:extLst>
              <a:ext uri="{FF2B5EF4-FFF2-40B4-BE49-F238E27FC236}">
                <a16:creationId xmlns:a16="http://schemas.microsoft.com/office/drawing/2014/main" id="{071C994E-FC56-4DF8-8819-A22123C0564E}"/>
              </a:ext>
            </a:extLst>
          </p:cNvPr>
          <p:cNvGrpSpPr>
            <a:grpSpLocks/>
          </p:cNvGrpSpPr>
          <p:nvPr/>
        </p:nvGrpSpPr>
        <p:grpSpPr bwMode="auto">
          <a:xfrm>
            <a:off x="6827883" y="2343162"/>
            <a:ext cx="230685" cy="222436"/>
            <a:chOff x="2888" y="2817"/>
            <a:chExt cx="401" cy="387"/>
          </a:xfrm>
          <a:solidFill>
            <a:srgbClr val="6454A3"/>
          </a:solidFill>
        </p:grpSpPr>
        <p:sp>
          <p:nvSpPr>
            <p:cNvPr id="121" name="Oval 47">
              <a:extLst>
                <a:ext uri="{FF2B5EF4-FFF2-40B4-BE49-F238E27FC236}">
                  <a16:creationId xmlns:a16="http://schemas.microsoft.com/office/drawing/2014/main" id="{328D4716-8F28-4740-816E-04D795033B2A}"/>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22" name="Freeform 48">
              <a:extLst>
                <a:ext uri="{FF2B5EF4-FFF2-40B4-BE49-F238E27FC236}">
                  <a16:creationId xmlns:a16="http://schemas.microsoft.com/office/drawing/2014/main" id="{06D99B3E-434D-42EC-B8A5-62DECD4E9093}"/>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23" name="Freeform 49">
              <a:extLst>
                <a:ext uri="{FF2B5EF4-FFF2-40B4-BE49-F238E27FC236}">
                  <a16:creationId xmlns:a16="http://schemas.microsoft.com/office/drawing/2014/main" id="{1137F182-445B-413C-A3A9-8FDD4561AD92}"/>
                </a:ext>
              </a:extLst>
            </p:cNvPr>
            <p:cNvSpPr>
              <a:spLocks/>
            </p:cNvSpPr>
            <p:nvPr/>
          </p:nvSpPr>
          <p:spPr bwMode="auto">
            <a:xfrm>
              <a:off x="3025" y="2838"/>
              <a:ext cx="255"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24" name="Freeform 50">
              <a:extLst>
                <a:ext uri="{FF2B5EF4-FFF2-40B4-BE49-F238E27FC236}">
                  <a16:creationId xmlns:a16="http://schemas.microsoft.com/office/drawing/2014/main" id="{04E19954-33CD-4BF7-8FE1-CA3E9274CBC9}"/>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25" name="Freeform 51">
              <a:extLst>
                <a:ext uri="{FF2B5EF4-FFF2-40B4-BE49-F238E27FC236}">
                  <a16:creationId xmlns:a16="http://schemas.microsoft.com/office/drawing/2014/main" id="{3B93A908-4FDA-4752-9FE1-2CF428A691B9}"/>
                </a:ext>
              </a:extLst>
            </p:cNvPr>
            <p:cNvSpPr>
              <a:spLocks/>
            </p:cNvSpPr>
            <p:nvPr/>
          </p:nvSpPr>
          <p:spPr bwMode="auto">
            <a:xfrm>
              <a:off x="2890" y="2863"/>
              <a:ext cx="226"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26" name="Freeform 52">
              <a:extLst>
                <a:ext uri="{FF2B5EF4-FFF2-40B4-BE49-F238E27FC236}">
                  <a16:creationId xmlns:a16="http://schemas.microsoft.com/office/drawing/2014/main" id="{452A15FD-45B5-4510-8203-9A9B01782059}"/>
                </a:ext>
              </a:extLst>
            </p:cNvPr>
            <p:cNvSpPr>
              <a:spLocks/>
            </p:cNvSpPr>
            <p:nvPr/>
          </p:nvSpPr>
          <p:spPr bwMode="auto">
            <a:xfrm>
              <a:off x="2914" y="3038"/>
              <a:ext cx="219"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27" name="Freeform 53">
              <a:extLst>
                <a:ext uri="{FF2B5EF4-FFF2-40B4-BE49-F238E27FC236}">
                  <a16:creationId xmlns:a16="http://schemas.microsoft.com/office/drawing/2014/main" id="{564D4BB8-8785-471F-B459-D94D96109C65}"/>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93" name="Group 54">
            <a:extLst>
              <a:ext uri="{FF2B5EF4-FFF2-40B4-BE49-F238E27FC236}">
                <a16:creationId xmlns:a16="http://schemas.microsoft.com/office/drawing/2014/main" id="{41F88F8E-4547-4430-B3C4-7B481F7046C6}"/>
              </a:ext>
            </a:extLst>
          </p:cNvPr>
          <p:cNvGrpSpPr>
            <a:grpSpLocks/>
          </p:cNvGrpSpPr>
          <p:nvPr/>
        </p:nvGrpSpPr>
        <p:grpSpPr bwMode="auto">
          <a:xfrm>
            <a:off x="6827883" y="3053826"/>
            <a:ext cx="230685" cy="222436"/>
            <a:chOff x="2888" y="2817"/>
            <a:chExt cx="401" cy="387"/>
          </a:xfrm>
          <a:solidFill>
            <a:srgbClr val="6454A3"/>
          </a:solidFill>
        </p:grpSpPr>
        <p:sp>
          <p:nvSpPr>
            <p:cNvPr id="114" name="Oval 55">
              <a:extLst>
                <a:ext uri="{FF2B5EF4-FFF2-40B4-BE49-F238E27FC236}">
                  <a16:creationId xmlns:a16="http://schemas.microsoft.com/office/drawing/2014/main" id="{9D3B1B32-5FE2-407A-8FCB-F6EAD9733554}"/>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15" name="Freeform 56">
              <a:extLst>
                <a:ext uri="{FF2B5EF4-FFF2-40B4-BE49-F238E27FC236}">
                  <a16:creationId xmlns:a16="http://schemas.microsoft.com/office/drawing/2014/main" id="{B0BA8E43-A4C2-497A-85C6-A17FAED5B558}"/>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16" name="Freeform 57">
              <a:extLst>
                <a:ext uri="{FF2B5EF4-FFF2-40B4-BE49-F238E27FC236}">
                  <a16:creationId xmlns:a16="http://schemas.microsoft.com/office/drawing/2014/main" id="{2D51318F-19D6-4AE2-A5DA-9BA967892C20}"/>
                </a:ext>
              </a:extLst>
            </p:cNvPr>
            <p:cNvSpPr>
              <a:spLocks/>
            </p:cNvSpPr>
            <p:nvPr/>
          </p:nvSpPr>
          <p:spPr bwMode="auto">
            <a:xfrm>
              <a:off x="3025" y="2838"/>
              <a:ext cx="255"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17" name="Freeform 58">
              <a:extLst>
                <a:ext uri="{FF2B5EF4-FFF2-40B4-BE49-F238E27FC236}">
                  <a16:creationId xmlns:a16="http://schemas.microsoft.com/office/drawing/2014/main" id="{7BA1B3C5-826D-48E2-B3ED-9AB13ED96257}"/>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18" name="Freeform 59">
              <a:extLst>
                <a:ext uri="{FF2B5EF4-FFF2-40B4-BE49-F238E27FC236}">
                  <a16:creationId xmlns:a16="http://schemas.microsoft.com/office/drawing/2014/main" id="{86F09C85-28D1-4F1A-8A0C-573B7E5F4543}"/>
                </a:ext>
              </a:extLst>
            </p:cNvPr>
            <p:cNvSpPr>
              <a:spLocks/>
            </p:cNvSpPr>
            <p:nvPr/>
          </p:nvSpPr>
          <p:spPr bwMode="auto">
            <a:xfrm>
              <a:off x="2890" y="2863"/>
              <a:ext cx="226"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19" name="Freeform 60">
              <a:extLst>
                <a:ext uri="{FF2B5EF4-FFF2-40B4-BE49-F238E27FC236}">
                  <a16:creationId xmlns:a16="http://schemas.microsoft.com/office/drawing/2014/main" id="{60F15C40-B36F-4CC0-89CE-93D3BFF041CF}"/>
                </a:ext>
              </a:extLst>
            </p:cNvPr>
            <p:cNvSpPr>
              <a:spLocks/>
            </p:cNvSpPr>
            <p:nvPr/>
          </p:nvSpPr>
          <p:spPr bwMode="auto">
            <a:xfrm>
              <a:off x="2914" y="3038"/>
              <a:ext cx="219"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20" name="Freeform 61">
              <a:extLst>
                <a:ext uri="{FF2B5EF4-FFF2-40B4-BE49-F238E27FC236}">
                  <a16:creationId xmlns:a16="http://schemas.microsoft.com/office/drawing/2014/main" id="{73D58AE2-5DC2-4AD0-90F8-CA76F7BDC426}"/>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94" name="Group 62">
            <a:extLst>
              <a:ext uri="{FF2B5EF4-FFF2-40B4-BE49-F238E27FC236}">
                <a16:creationId xmlns:a16="http://schemas.microsoft.com/office/drawing/2014/main" id="{9214A892-7015-475C-A83C-6B966BD60810}"/>
              </a:ext>
            </a:extLst>
          </p:cNvPr>
          <p:cNvGrpSpPr>
            <a:grpSpLocks/>
          </p:cNvGrpSpPr>
          <p:nvPr/>
        </p:nvGrpSpPr>
        <p:grpSpPr bwMode="auto">
          <a:xfrm>
            <a:off x="8037801" y="2343162"/>
            <a:ext cx="230686" cy="222436"/>
            <a:chOff x="2888" y="2817"/>
            <a:chExt cx="401" cy="387"/>
          </a:xfrm>
          <a:solidFill>
            <a:srgbClr val="6454A3"/>
          </a:solidFill>
        </p:grpSpPr>
        <p:sp>
          <p:nvSpPr>
            <p:cNvPr id="107" name="Oval 63">
              <a:extLst>
                <a:ext uri="{FF2B5EF4-FFF2-40B4-BE49-F238E27FC236}">
                  <a16:creationId xmlns:a16="http://schemas.microsoft.com/office/drawing/2014/main" id="{4E244441-3EF5-48FE-A063-960CE91D77A8}"/>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08" name="Freeform 64">
              <a:extLst>
                <a:ext uri="{FF2B5EF4-FFF2-40B4-BE49-F238E27FC236}">
                  <a16:creationId xmlns:a16="http://schemas.microsoft.com/office/drawing/2014/main" id="{7D5794B6-2E5D-4FCD-A399-3DA8D4A98A5E}"/>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09" name="Freeform 65">
              <a:extLst>
                <a:ext uri="{FF2B5EF4-FFF2-40B4-BE49-F238E27FC236}">
                  <a16:creationId xmlns:a16="http://schemas.microsoft.com/office/drawing/2014/main" id="{96297EB6-45DC-4622-9EB5-6861D0B39D08}"/>
                </a:ext>
              </a:extLst>
            </p:cNvPr>
            <p:cNvSpPr>
              <a:spLocks/>
            </p:cNvSpPr>
            <p:nvPr/>
          </p:nvSpPr>
          <p:spPr bwMode="auto">
            <a:xfrm>
              <a:off x="3025" y="2838"/>
              <a:ext cx="255"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10" name="Freeform 66">
              <a:extLst>
                <a:ext uri="{FF2B5EF4-FFF2-40B4-BE49-F238E27FC236}">
                  <a16:creationId xmlns:a16="http://schemas.microsoft.com/office/drawing/2014/main" id="{C919CAF6-41ED-4D6E-8FD0-1D190EE9C6B5}"/>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11" name="Freeform 67">
              <a:extLst>
                <a:ext uri="{FF2B5EF4-FFF2-40B4-BE49-F238E27FC236}">
                  <a16:creationId xmlns:a16="http://schemas.microsoft.com/office/drawing/2014/main" id="{96D02AA0-252A-4DDD-ABA5-0456DCF4503F}"/>
                </a:ext>
              </a:extLst>
            </p:cNvPr>
            <p:cNvSpPr>
              <a:spLocks/>
            </p:cNvSpPr>
            <p:nvPr/>
          </p:nvSpPr>
          <p:spPr bwMode="auto">
            <a:xfrm>
              <a:off x="2890" y="2863"/>
              <a:ext cx="226"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12" name="Freeform 68">
              <a:extLst>
                <a:ext uri="{FF2B5EF4-FFF2-40B4-BE49-F238E27FC236}">
                  <a16:creationId xmlns:a16="http://schemas.microsoft.com/office/drawing/2014/main" id="{E42E4501-2C46-4D5D-91E2-C9EFA0E0A06B}"/>
                </a:ext>
              </a:extLst>
            </p:cNvPr>
            <p:cNvSpPr>
              <a:spLocks/>
            </p:cNvSpPr>
            <p:nvPr/>
          </p:nvSpPr>
          <p:spPr bwMode="auto">
            <a:xfrm>
              <a:off x="2914" y="3038"/>
              <a:ext cx="219"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13" name="Freeform 69">
              <a:extLst>
                <a:ext uri="{FF2B5EF4-FFF2-40B4-BE49-F238E27FC236}">
                  <a16:creationId xmlns:a16="http://schemas.microsoft.com/office/drawing/2014/main" id="{53AE4497-94E5-4DE4-A4C7-B628D090654F}"/>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95" name="Group 70">
            <a:extLst>
              <a:ext uri="{FF2B5EF4-FFF2-40B4-BE49-F238E27FC236}">
                <a16:creationId xmlns:a16="http://schemas.microsoft.com/office/drawing/2014/main" id="{76358DA5-0032-4877-B873-4019C1C93C11}"/>
              </a:ext>
            </a:extLst>
          </p:cNvPr>
          <p:cNvGrpSpPr>
            <a:grpSpLocks/>
          </p:cNvGrpSpPr>
          <p:nvPr/>
        </p:nvGrpSpPr>
        <p:grpSpPr bwMode="auto">
          <a:xfrm>
            <a:off x="8037801" y="3053826"/>
            <a:ext cx="230686" cy="222436"/>
            <a:chOff x="2888" y="2817"/>
            <a:chExt cx="401" cy="387"/>
          </a:xfrm>
          <a:solidFill>
            <a:srgbClr val="6454A3"/>
          </a:solidFill>
        </p:grpSpPr>
        <p:sp>
          <p:nvSpPr>
            <p:cNvPr id="100" name="Oval 71">
              <a:extLst>
                <a:ext uri="{FF2B5EF4-FFF2-40B4-BE49-F238E27FC236}">
                  <a16:creationId xmlns:a16="http://schemas.microsoft.com/office/drawing/2014/main" id="{316DC7F4-6721-4202-B8F3-69DB02A38404}"/>
                </a:ext>
              </a:extLst>
            </p:cNvPr>
            <p:cNvSpPr>
              <a:spLocks noChangeArrowheads="1"/>
            </p:cNvSpPr>
            <p:nvPr/>
          </p:nvSpPr>
          <p:spPr bwMode="auto">
            <a:xfrm>
              <a:off x="2888" y="2817"/>
              <a:ext cx="401" cy="387"/>
            </a:xfrm>
            <a:prstGeom prst="ellipse">
              <a:avLst/>
            </a:prstGeom>
            <a:grpFill/>
            <a:ln>
              <a:noFill/>
            </a:ln>
            <a:effectLst/>
            <a:extLst>
              <a:ext uri="{91240B29-F687-4F45-9708-019B960494DF}">
                <a14:hiddenLine xmlns:a14="http://schemas.microsoft.com/office/drawing/2010/main" w="0">
                  <a:solidFill>
                    <a:srgbClr val="FFFFFF"/>
                  </a:solidFill>
                  <a:round/>
                  <a:headEnd/>
                  <a:tailEnd/>
                </a14:hiddenLine>
              </a:ext>
              <a:ext uri="{AF507438-7753-43E0-B8FC-AC1667EBCBE1}">
                <a14:hiddenEffects xmlns:a14="http://schemas.microsoft.com/office/drawing/2010/main">
                  <a:effectLst>
                    <a:outerShdw dist="17961" dir="13500000" algn="ctr" rotWithShape="0">
                      <a:srgbClr val="F32D3B">
                        <a:gamma/>
                        <a:shade val="60000"/>
                        <a:invGamma/>
                      </a:srgbClr>
                    </a:outerShdw>
                  </a:effectLst>
                </a14:hiddenEffects>
              </a:ext>
            </a:extLst>
          </p:spPr>
          <p:txBody>
            <a:bodyPr/>
            <a:lstStyle/>
            <a:p>
              <a:pPr>
                <a:defRPr/>
              </a:pPr>
              <a:endParaRPr lang="nl-NL" sz="969" dirty="0"/>
            </a:p>
          </p:txBody>
        </p:sp>
        <p:sp>
          <p:nvSpPr>
            <p:cNvPr id="101" name="Freeform 72">
              <a:extLst>
                <a:ext uri="{FF2B5EF4-FFF2-40B4-BE49-F238E27FC236}">
                  <a16:creationId xmlns:a16="http://schemas.microsoft.com/office/drawing/2014/main" id="{9B64D1FE-7AD9-4707-98C2-F35F22B0BAE6}"/>
                </a:ext>
              </a:extLst>
            </p:cNvPr>
            <p:cNvSpPr>
              <a:spLocks/>
            </p:cNvSpPr>
            <p:nvPr/>
          </p:nvSpPr>
          <p:spPr bwMode="auto">
            <a:xfrm>
              <a:off x="3155" y="2879"/>
              <a:ext cx="77" cy="75"/>
            </a:xfrm>
            <a:custGeom>
              <a:avLst/>
              <a:gdLst>
                <a:gd name="T0" fmla="*/ 0 w 199"/>
                <a:gd name="T1" fmla="*/ 18 h 227"/>
                <a:gd name="T2" fmla="*/ 15 w 199"/>
                <a:gd name="T3" fmla="*/ 41 h 227"/>
                <a:gd name="T4" fmla="*/ 33 w 199"/>
                <a:gd name="T5" fmla="*/ 87 h 227"/>
                <a:gd name="T6" fmla="*/ 60 w 199"/>
                <a:gd name="T7" fmla="*/ 139 h 227"/>
                <a:gd name="T8" fmla="*/ 60 w 199"/>
                <a:gd name="T9" fmla="*/ 190 h 227"/>
                <a:gd name="T10" fmla="*/ 60 w 199"/>
                <a:gd name="T11" fmla="*/ 227 h 227"/>
                <a:gd name="T12" fmla="*/ 170 w 199"/>
                <a:gd name="T13" fmla="*/ 202 h 227"/>
                <a:gd name="T14" fmla="*/ 199 w 199"/>
                <a:gd name="T15" fmla="*/ 190 h 227"/>
                <a:gd name="T16" fmla="*/ 196 w 199"/>
                <a:gd name="T17" fmla="*/ 146 h 227"/>
                <a:gd name="T18" fmla="*/ 182 w 199"/>
                <a:gd name="T19" fmla="*/ 120 h 227"/>
                <a:gd name="T20" fmla="*/ 161 w 199"/>
                <a:gd name="T21" fmla="*/ 48 h 227"/>
                <a:gd name="T22" fmla="*/ 148 w 199"/>
                <a:gd name="T23" fmla="*/ 27 h 227"/>
                <a:gd name="T24" fmla="*/ 127 w 199"/>
                <a:gd name="T25" fmla="*/ 14 h 227"/>
                <a:gd name="T26" fmla="*/ 105 w 199"/>
                <a:gd name="T27" fmla="*/ 0 h 227"/>
                <a:gd name="T28" fmla="*/ 52 w 199"/>
                <a:gd name="T29" fmla="*/ 0 h 227"/>
                <a:gd name="T30" fmla="*/ 0 w 199"/>
                <a:gd name="T31" fmla="*/ 18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9" h="227">
                  <a:moveTo>
                    <a:pt x="0" y="18"/>
                  </a:moveTo>
                  <a:lnTo>
                    <a:pt x="15" y="41"/>
                  </a:lnTo>
                  <a:lnTo>
                    <a:pt x="33" y="87"/>
                  </a:lnTo>
                  <a:lnTo>
                    <a:pt x="60" y="139"/>
                  </a:lnTo>
                  <a:lnTo>
                    <a:pt x="60" y="190"/>
                  </a:lnTo>
                  <a:lnTo>
                    <a:pt x="60" y="227"/>
                  </a:lnTo>
                  <a:lnTo>
                    <a:pt x="170" y="202"/>
                  </a:lnTo>
                  <a:lnTo>
                    <a:pt x="199" y="190"/>
                  </a:lnTo>
                  <a:lnTo>
                    <a:pt x="196" y="146"/>
                  </a:lnTo>
                  <a:lnTo>
                    <a:pt x="182" y="120"/>
                  </a:lnTo>
                  <a:lnTo>
                    <a:pt x="161" y="48"/>
                  </a:lnTo>
                  <a:lnTo>
                    <a:pt x="148" y="27"/>
                  </a:lnTo>
                  <a:lnTo>
                    <a:pt x="127" y="14"/>
                  </a:lnTo>
                  <a:lnTo>
                    <a:pt x="105" y="0"/>
                  </a:lnTo>
                  <a:lnTo>
                    <a:pt x="52" y="0"/>
                  </a:lnTo>
                  <a:lnTo>
                    <a:pt x="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02" name="Freeform 73">
              <a:extLst>
                <a:ext uri="{FF2B5EF4-FFF2-40B4-BE49-F238E27FC236}">
                  <a16:creationId xmlns:a16="http://schemas.microsoft.com/office/drawing/2014/main" id="{73789ED8-BA48-4825-A455-10CB6F658AE0}"/>
                </a:ext>
              </a:extLst>
            </p:cNvPr>
            <p:cNvSpPr>
              <a:spLocks/>
            </p:cNvSpPr>
            <p:nvPr/>
          </p:nvSpPr>
          <p:spPr bwMode="auto">
            <a:xfrm>
              <a:off x="3025" y="2838"/>
              <a:ext cx="255" cy="321"/>
            </a:xfrm>
            <a:custGeom>
              <a:avLst/>
              <a:gdLst>
                <a:gd name="T0" fmla="*/ 191 w 663"/>
                <a:gd name="T1" fmla="*/ 450 h 963"/>
                <a:gd name="T2" fmla="*/ 209 w 663"/>
                <a:gd name="T3" fmla="*/ 475 h 963"/>
                <a:gd name="T4" fmla="*/ 229 w 663"/>
                <a:gd name="T5" fmla="*/ 539 h 963"/>
                <a:gd name="T6" fmla="*/ 248 w 663"/>
                <a:gd name="T7" fmla="*/ 623 h 963"/>
                <a:gd name="T8" fmla="*/ 264 w 663"/>
                <a:gd name="T9" fmla="*/ 682 h 963"/>
                <a:gd name="T10" fmla="*/ 300 w 663"/>
                <a:gd name="T11" fmla="*/ 715 h 963"/>
                <a:gd name="T12" fmla="*/ 348 w 663"/>
                <a:gd name="T13" fmla="*/ 724 h 963"/>
                <a:gd name="T14" fmla="*/ 430 w 663"/>
                <a:gd name="T15" fmla="*/ 723 h 963"/>
                <a:gd name="T16" fmla="*/ 514 w 663"/>
                <a:gd name="T17" fmla="*/ 715 h 963"/>
                <a:gd name="T18" fmla="*/ 557 w 663"/>
                <a:gd name="T19" fmla="*/ 715 h 963"/>
                <a:gd name="T20" fmla="*/ 599 w 663"/>
                <a:gd name="T21" fmla="*/ 697 h 963"/>
                <a:gd name="T22" fmla="*/ 626 w 663"/>
                <a:gd name="T23" fmla="*/ 669 h 963"/>
                <a:gd name="T24" fmla="*/ 638 w 663"/>
                <a:gd name="T25" fmla="*/ 623 h 963"/>
                <a:gd name="T26" fmla="*/ 663 w 663"/>
                <a:gd name="T27" fmla="*/ 623 h 963"/>
                <a:gd name="T28" fmla="*/ 651 w 663"/>
                <a:gd name="T29" fmla="*/ 697 h 963"/>
                <a:gd name="T30" fmla="*/ 638 w 663"/>
                <a:gd name="T31" fmla="*/ 723 h 963"/>
                <a:gd name="T32" fmla="*/ 611 w 663"/>
                <a:gd name="T33" fmla="*/ 800 h 963"/>
                <a:gd name="T34" fmla="*/ 582 w 663"/>
                <a:gd name="T35" fmla="*/ 854 h 963"/>
                <a:gd name="T36" fmla="*/ 529 w 663"/>
                <a:gd name="T37" fmla="*/ 911 h 963"/>
                <a:gd name="T38" fmla="*/ 454 w 663"/>
                <a:gd name="T39" fmla="*/ 945 h 963"/>
                <a:gd name="T40" fmla="*/ 309 w 663"/>
                <a:gd name="T41" fmla="*/ 963 h 963"/>
                <a:gd name="T42" fmla="*/ 67 w 663"/>
                <a:gd name="T43" fmla="*/ 863 h 963"/>
                <a:gd name="T44" fmla="*/ 63 w 663"/>
                <a:gd name="T45" fmla="*/ 590 h 963"/>
                <a:gd name="T46" fmla="*/ 0 w 663"/>
                <a:gd name="T47" fmla="*/ 171 h 963"/>
                <a:gd name="T48" fmla="*/ 87 w 663"/>
                <a:gd name="T49" fmla="*/ 0 h 963"/>
                <a:gd name="T50" fmla="*/ 152 w 663"/>
                <a:gd name="T51" fmla="*/ 0 h 963"/>
                <a:gd name="T52" fmla="*/ 124 w 663"/>
                <a:gd name="T53" fmla="*/ 49 h 963"/>
                <a:gd name="T54" fmla="*/ 123 w 663"/>
                <a:gd name="T55" fmla="*/ 86 h 963"/>
                <a:gd name="T56" fmla="*/ 123 w 663"/>
                <a:gd name="T57" fmla="*/ 123 h 963"/>
                <a:gd name="T58" fmla="*/ 152 w 663"/>
                <a:gd name="T59" fmla="*/ 190 h 963"/>
                <a:gd name="T60" fmla="*/ 141 w 663"/>
                <a:gd name="T61" fmla="*/ 243 h 963"/>
                <a:gd name="T62" fmla="*/ 146 w 663"/>
                <a:gd name="T63" fmla="*/ 269 h 963"/>
                <a:gd name="T64" fmla="*/ 152 w 663"/>
                <a:gd name="T65" fmla="*/ 338 h 963"/>
                <a:gd name="T66" fmla="*/ 152 w 663"/>
                <a:gd name="T67" fmla="*/ 354 h 963"/>
                <a:gd name="T68" fmla="*/ 155 w 663"/>
                <a:gd name="T69" fmla="*/ 365 h 963"/>
                <a:gd name="T70" fmla="*/ 163 w 663"/>
                <a:gd name="T71" fmla="*/ 389 h 963"/>
                <a:gd name="T72" fmla="*/ 173 w 663"/>
                <a:gd name="T73" fmla="*/ 410 h 963"/>
                <a:gd name="T74" fmla="*/ 191 w 663"/>
                <a:gd name="T75" fmla="*/ 45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63" h="963">
                  <a:moveTo>
                    <a:pt x="191" y="450"/>
                  </a:moveTo>
                  <a:lnTo>
                    <a:pt x="209" y="475"/>
                  </a:lnTo>
                  <a:lnTo>
                    <a:pt x="229" y="539"/>
                  </a:lnTo>
                  <a:lnTo>
                    <a:pt x="248" y="623"/>
                  </a:lnTo>
                  <a:lnTo>
                    <a:pt x="264" y="682"/>
                  </a:lnTo>
                  <a:lnTo>
                    <a:pt x="300" y="715"/>
                  </a:lnTo>
                  <a:lnTo>
                    <a:pt x="348" y="724"/>
                  </a:lnTo>
                  <a:lnTo>
                    <a:pt x="430" y="723"/>
                  </a:lnTo>
                  <a:lnTo>
                    <a:pt x="514" y="715"/>
                  </a:lnTo>
                  <a:lnTo>
                    <a:pt x="557" y="715"/>
                  </a:lnTo>
                  <a:lnTo>
                    <a:pt x="599" y="697"/>
                  </a:lnTo>
                  <a:lnTo>
                    <a:pt x="626" y="669"/>
                  </a:lnTo>
                  <a:lnTo>
                    <a:pt x="638" y="623"/>
                  </a:lnTo>
                  <a:lnTo>
                    <a:pt x="663" y="623"/>
                  </a:lnTo>
                  <a:lnTo>
                    <a:pt x="651" y="697"/>
                  </a:lnTo>
                  <a:lnTo>
                    <a:pt x="638" y="723"/>
                  </a:lnTo>
                  <a:lnTo>
                    <a:pt x="611" y="800"/>
                  </a:lnTo>
                  <a:lnTo>
                    <a:pt x="582" y="854"/>
                  </a:lnTo>
                  <a:lnTo>
                    <a:pt x="529" y="911"/>
                  </a:lnTo>
                  <a:lnTo>
                    <a:pt x="454" y="945"/>
                  </a:lnTo>
                  <a:lnTo>
                    <a:pt x="309" y="963"/>
                  </a:lnTo>
                  <a:lnTo>
                    <a:pt x="67" y="863"/>
                  </a:lnTo>
                  <a:lnTo>
                    <a:pt x="63" y="590"/>
                  </a:lnTo>
                  <a:lnTo>
                    <a:pt x="0" y="171"/>
                  </a:lnTo>
                  <a:lnTo>
                    <a:pt x="87" y="0"/>
                  </a:lnTo>
                  <a:lnTo>
                    <a:pt x="152" y="0"/>
                  </a:lnTo>
                  <a:lnTo>
                    <a:pt x="124" y="49"/>
                  </a:lnTo>
                  <a:lnTo>
                    <a:pt x="123" y="86"/>
                  </a:lnTo>
                  <a:lnTo>
                    <a:pt x="123" y="123"/>
                  </a:lnTo>
                  <a:lnTo>
                    <a:pt x="152" y="190"/>
                  </a:lnTo>
                  <a:lnTo>
                    <a:pt x="141" y="243"/>
                  </a:lnTo>
                  <a:lnTo>
                    <a:pt x="146" y="269"/>
                  </a:lnTo>
                  <a:lnTo>
                    <a:pt x="152" y="338"/>
                  </a:lnTo>
                  <a:lnTo>
                    <a:pt x="152" y="354"/>
                  </a:lnTo>
                  <a:lnTo>
                    <a:pt x="155" y="365"/>
                  </a:lnTo>
                  <a:lnTo>
                    <a:pt x="163" y="389"/>
                  </a:lnTo>
                  <a:lnTo>
                    <a:pt x="173" y="410"/>
                  </a:lnTo>
                  <a:lnTo>
                    <a:pt x="191" y="4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03" name="Freeform 74">
              <a:extLst>
                <a:ext uri="{FF2B5EF4-FFF2-40B4-BE49-F238E27FC236}">
                  <a16:creationId xmlns:a16="http://schemas.microsoft.com/office/drawing/2014/main" id="{FAB53560-5FAD-439B-8BE2-E5FCE85AE6F3}"/>
                </a:ext>
              </a:extLst>
            </p:cNvPr>
            <p:cNvSpPr>
              <a:spLocks/>
            </p:cNvSpPr>
            <p:nvPr/>
          </p:nvSpPr>
          <p:spPr bwMode="auto">
            <a:xfrm>
              <a:off x="2891" y="2824"/>
              <a:ext cx="349" cy="377"/>
            </a:xfrm>
            <a:custGeom>
              <a:avLst/>
              <a:gdLst>
                <a:gd name="T0" fmla="*/ 599 w 902"/>
                <a:gd name="T1" fmla="*/ 8 h 1126"/>
                <a:gd name="T2" fmla="*/ 536 w 902"/>
                <a:gd name="T3" fmla="*/ 0 h 1126"/>
                <a:gd name="T4" fmla="*/ 442 w 902"/>
                <a:gd name="T5" fmla="*/ 0 h 1126"/>
                <a:gd name="T6" fmla="*/ 369 w 902"/>
                <a:gd name="T7" fmla="*/ 15 h 1126"/>
                <a:gd name="T8" fmla="*/ 268 w 902"/>
                <a:gd name="T9" fmla="*/ 48 h 1126"/>
                <a:gd name="T10" fmla="*/ 174 w 902"/>
                <a:gd name="T11" fmla="*/ 130 h 1126"/>
                <a:gd name="T12" fmla="*/ 123 w 902"/>
                <a:gd name="T13" fmla="*/ 185 h 1126"/>
                <a:gd name="T14" fmla="*/ 90 w 902"/>
                <a:gd name="T15" fmla="*/ 246 h 1126"/>
                <a:gd name="T16" fmla="*/ 41 w 902"/>
                <a:gd name="T17" fmla="*/ 342 h 1126"/>
                <a:gd name="T18" fmla="*/ 8 w 902"/>
                <a:gd name="T19" fmla="*/ 454 h 1126"/>
                <a:gd name="T20" fmla="*/ 0 w 902"/>
                <a:gd name="T21" fmla="*/ 576 h 1126"/>
                <a:gd name="T22" fmla="*/ 12 w 902"/>
                <a:gd name="T23" fmla="*/ 671 h 1126"/>
                <a:gd name="T24" fmla="*/ 33 w 902"/>
                <a:gd name="T25" fmla="*/ 756 h 1126"/>
                <a:gd name="T26" fmla="*/ 71 w 902"/>
                <a:gd name="T27" fmla="*/ 844 h 1126"/>
                <a:gd name="T28" fmla="*/ 144 w 902"/>
                <a:gd name="T29" fmla="*/ 955 h 1126"/>
                <a:gd name="T30" fmla="*/ 221 w 902"/>
                <a:gd name="T31" fmla="*/ 1020 h 1126"/>
                <a:gd name="T32" fmla="*/ 290 w 902"/>
                <a:gd name="T33" fmla="*/ 1065 h 1126"/>
                <a:gd name="T34" fmla="*/ 378 w 902"/>
                <a:gd name="T35" fmla="*/ 1101 h 1126"/>
                <a:gd name="T36" fmla="*/ 497 w 902"/>
                <a:gd name="T37" fmla="*/ 1126 h 1126"/>
                <a:gd name="T38" fmla="*/ 630 w 902"/>
                <a:gd name="T39" fmla="*/ 1111 h 1126"/>
                <a:gd name="T40" fmla="*/ 721 w 902"/>
                <a:gd name="T41" fmla="*/ 1071 h 1126"/>
                <a:gd name="T42" fmla="*/ 790 w 902"/>
                <a:gd name="T43" fmla="*/ 1026 h 1126"/>
                <a:gd name="T44" fmla="*/ 859 w 902"/>
                <a:gd name="T45" fmla="*/ 975 h 1126"/>
                <a:gd name="T46" fmla="*/ 887 w 902"/>
                <a:gd name="T47" fmla="*/ 934 h 1126"/>
                <a:gd name="T48" fmla="*/ 902 w 902"/>
                <a:gd name="T49" fmla="*/ 914 h 1126"/>
                <a:gd name="T50" fmla="*/ 899 w 902"/>
                <a:gd name="T51" fmla="*/ 904 h 1126"/>
                <a:gd name="T52" fmla="*/ 887 w 902"/>
                <a:gd name="T53" fmla="*/ 898 h 1126"/>
                <a:gd name="T54" fmla="*/ 863 w 902"/>
                <a:gd name="T55" fmla="*/ 898 h 1126"/>
                <a:gd name="T56" fmla="*/ 842 w 902"/>
                <a:gd name="T57" fmla="*/ 914 h 1126"/>
                <a:gd name="T58" fmla="*/ 765 w 902"/>
                <a:gd name="T59" fmla="*/ 926 h 1126"/>
                <a:gd name="T60" fmla="*/ 706 w 902"/>
                <a:gd name="T61" fmla="*/ 941 h 1126"/>
                <a:gd name="T62" fmla="*/ 668 w 902"/>
                <a:gd name="T63" fmla="*/ 941 h 1126"/>
                <a:gd name="T64" fmla="*/ 626 w 902"/>
                <a:gd name="T65" fmla="*/ 934 h 1126"/>
                <a:gd name="T66" fmla="*/ 620 w 902"/>
                <a:gd name="T67" fmla="*/ 920 h 1126"/>
                <a:gd name="T68" fmla="*/ 569 w 902"/>
                <a:gd name="T69" fmla="*/ 920 h 1126"/>
                <a:gd name="T70" fmla="*/ 557 w 902"/>
                <a:gd name="T71" fmla="*/ 907 h 1126"/>
                <a:gd name="T72" fmla="*/ 509 w 902"/>
                <a:gd name="T73" fmla="*/ 870 h 1126"/>
                <a:gd name="T74" fmla="*/ 491 w 902"/>
                <a:gd name="T75" fmla="*/ 819 h 1126"/>
                <a:gd name="T76" fmla="*/ 487 w 902"/>
                <a:gd name="T77" fmla="*/ 789 h 1126"/>
                <a:gd name="T78" fmla="*/ 500 w 902"/>
                <a:gd name="T79" fmla="*/ 767 h 1126"/>
                <a:gd name="T80" fmla="*/ 518 w 902"/>
                <a:gd name="T81" fmla="*/ 741 h 1126"/>
                <a:gd name="T82" fmla="*/ 536 w 902"/>
                <a:gd name="T83" fmla="*/ 667 h 1126"/>
                <a:gd name="T84" fmla="*/ 536 w 902"/>
                <a:gd name="T85" fmla="*/ 641 h 1126"/>
                <a:gd name="T86" fmla="*/ 536 w 902"/>
                <a:gd name="T87" fmla="*/ 559 h 1126"/>
                <a:gd name="T88" fmla="*/ 532 w 902"/>
                <a:gd name="T89" fmla="*/ 497 h 1126"/>
                <a:gd name="T90" fmla="*/ 500 w 902"/>
                <a:gd name="T91" fmla="*/ 457 h 1126"/>
                <a:gd name="T92" fmla="*/ 463 w 902"/>
                <a:gd name="T93" fmla="*/ 409 h 1126"/>
                <a:gd name="T94" fmla="*/ 468 w 902"/>
                <a:gd name="T95" fmla="*/ 372 h 1126"/>
                <a:gd name="T96" fmla="*/ 497 w 902"/>
                <a:gd name="T97" fmla="*/ 331 h 1126"/>
                <a:gd name="T98" fmla="*/ 500 w 902"/>
                <a:gd name="T99" fmla="*/ 291 h 1126"/>
                <a:gd name="T100" fmla="*/ 500 w 902"/>
                <a:gd name="T101" fmla="*/ 254 h 1126"/>
                <a:gd name="T102" fmla="*/ 487 w 902"/>
                <a:gd name="T103" fmla="*/ 219 h 1126"/>
                <a:gd name="T104" fmla="*/ 469 w 902"/>
                <a:gd name="T105" fmla="*/ 194 h 1126"/>
                <a:gd name="T106" fmla="*/ 414 w 902"/>
                <a:gd name="T107" fmla="*/ 130 h 1126"/>
                <a:gd name="T108" fmla="*/ 424 w 902"/>
                <a:gd name="T109" fmla="*/ 105 h 1126"/>
                <a:gd name="T110" fmla="*/ 445 w 902"/>
                <a:gd name="T111" fmla="*/ 78 h 1126"/>
                <a:gd name="T112" fmla="*/ 486 w 902"/>
                <a:gd name="T113" fmla="*/ 48 h 1126"/>
                <a:gd name="T114" fmla="*/ 574 w 902"/>
                <a:gd name="T115" fmla="*/ 35 h 1126"/>
                <a:gd name="T116" fmla="*/ 609 w 902"/>
                <a:gd name="T117" fmla="*/ 29 h 1126"/>
                <a:gd name="T118" fmla="*/ 609 w 902"/>
                <a:gd name="T119" fmla="*/ 15 h 1126"/>
                <a:gd name="T120" fmla="*/ 609 w 902"/>
                <a:gd name="T121" fmla="*/ 8 h 1126"/>
                <a:gd name="T122" fmla="*/ 599 w 902"/>
                <a:gd name="T123" fmla="*/ 8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126">
                  <a:moveTo>
                    <a:pt x="599" y="8"/>
                  </a:moveTo>
                  <a:lnTo>
                    <a:pt x="536" y="0"/>
                  </a:lnTo>
                  <a:lnTo>
                    <a:pt x="442" y="0"/>
                  </a:lnTo>
                  <a:lnTo>
                    <a:pt x="369" y="15"/>
                  </a:lnTo>
                  <a:lnTo>
                    <a:pt x="268" y="48"/>
                  </a:lnTo>
                  <a:lnTo>
                    <a:pt x="174" y="130"/>
                  </a:lnTo>
                  <a:lnTo>
                    <a:pt x="123" y="185"/>
                  </a:lnTo>
                  <a:lnTo>
                    <a:pt x="90" y="246"/>
                  </a:lnTo>
                  <a:lnTo>
                    <a:pt x="41" y="342"/>
                  </a:lnTo>
                  <a:lnTo>
                    <a:pt x="8" y="454"/>
                  </a:lnTo>
                  <a:lnTo>
                    <a:pt x="0" y="576"/>
                  </a:lnTo>
                  <a:lnTo>
                    <a:pt x="12" y="671"/>
                  </a:lnTo>
                  <a:lnTo>
                    <a:pt x="33" y="756"/>
                  </a:lnTo>
                  <a:lnTo>
                    <a:pt x="71" y="844"/>
                  </a:lnTo>
                  <a:lnTo>
                    <a:pt x="144" y="955"/>
                  </a:lnTo>
                  <a:lnTo>
                    <a:pt x="221" y="1020"/>
                  </a:lnTo>
                  <a:lnTo>
                    <a:pt x="290" y="1065"/>
                  </a:lnTo>
                  <a:lnTo>
                    <a:pt x="378" y="1101"/>
                  </a:lnTo>
                  <a:lnTo>
                    <a:pt x="497" y="1126"/>
                  </a:lnTo>
                  <a:lnTo>
                    <a:pt x="630" y="1111"/>
                  </a:lnTo>
                  <a:lnTo>
                    <a:pt x="721" y="1071"/>
                  </a:lnTo>
                  <a:lnTo>
                    <a:pt x="790" y="1026"/>
                  </a:lnTo>
                  <a:lnTo>
                    <a:pt x="859" y="975"/>
                  </a:lnTo>
                  <a:lnTo>
                    <a:pt x="887" y="934"/>
                  </a:lnTo>
                  <a:lnTo>
                    <a:pt x="902" y="914"/>
                  </a:lnTo>
                  <a:lnTo>
                    <a:pt x="899" y="904"/>
                  </a:lnTo>
                  <a:lnTo>
                    <a:pt x="887" y="898"/>
                  </a:lnTo>
                  <a:lnTo>
                    <a:pt x="863" y="898"/>
                  </a:lnTo>
                  <a:lnTo>
                    <a:pt x="842" y="914"/>
                  </a:lnTo>
                  <a:lnTo>
                    <a:pt x="765" y="926"/>
                  </a:lnTo>
                  <a:lnTo>
                    <a:pt x="706" y="941"/>
                  </a:lnTo>
                  <a:lnTo>
                    <a:pt x="668" y="941"/>
                  </a:lnTo>
                  <a:lnTo>
                    <a:pt x="626" y="934"/>
                  </a:lnTo>
                  <a:lnTo>
                    <a:pt x="620" y="920"/>
                  </a:lnTo>
                  <a:lnTo>
                    <a:pt x="569" y="920"/>
                  </a:lnTo>
                  <a:lnTo>
                    <a:pt x="557" y="907"/>
                  </a:lnTo>
                  <a:lnTo>
                    <a:pt x="509" y="870"/>
                  </a:lnTo>
                  <a:lnTo>
                    <a:pt x="491" y="819"/>
                  </a:lnTo>
                  <a:lnTo>
                    <a:pt x="487" y="789"/>
                  </a:lnTo>
                  <a:lnTo>
                    <a:pt x="500" y="767"/>
                  </a:lnTo>
                  <a:lnTo>
                    <a:pt x="518" y="741"/>
                  </a:lnTo>
                  <a:lnTo>
                    <a:pt x="536" y="667"/>
                  </a:lnTo>
                  <a:lnTo>
                    <a:pt x="536" y="641"/>
                  </a:lnTo>
                  <a:lnTo>
                    <a:pt x="536" y="559"/>
                  </a:lnTo>
                  <a:lnTo>
                    <a:pt x="532" y="497"/>
                  </a:lnTo>
                  <a:lnTo>
                    <a:pt x="500" y="457"/>
                  </a:lnTo>
                  <a:lnTo>
                    <a:pt x="463" y="409"/>
                  </a:lnTo>
                  <a:lnTo>
                    <a:pt x="468" y="372"/>
                  </a:lnTo>
                  <a:lnTo>
                    <a:pt x="497" y="331"/>
                  </a:lnTo>
                  <a:lnTo>
                    <a:pt x="500" y="291"/>
                  </a:lnTo>
                  <a:lnTo>
                    <a:pt x="500" y="254"/>
                  </a:lnTo>
                  <a:lnTo>
                    <a:pt x="487" y="219"/>
                  </a:lnTo>
                  <a:lnTo>
                    <a:pt x="469" y="194"/>
                  </a:lnTo>
                  <a:lnTo>
                    <a:pt x="414" y="130"/>
                  </a:lnTo>
                  <a:lnTo>
                    <a:pt x="424" y="105"/>
                  </a:lnTo>
                  <a:lnTo>
                    <a:pt x="445" y="78"/>
                  </a:lnTo>
                  <a:lnTo>
                    <a:pt x="486" y="48"/>
                  </a:lnTo>
                  <a:lnTo>
                    <a:pt x="574" y="35"/>
                  </a:lnTo>
                  <a:lnTo>
                    <a:pt x="609" y="29"/>
                  </a:lnTo>
                  <a:lnTo>
                    <a:pt x="609" y="15"/>
                  </a:lnTo>
                  <a:lnTo>
                    <a:pt x="609" y="8"/>
                  </a:lnTo>
                  <a:lnTo>
                    <a:pt x="599"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04" name="Freeform 75">
              <a:extLst>
                <a:ext uri="{FF2B5EF4-FFF2-40B4-BE49-F238E27FC236}">
                  <a16:creationId xmlns:a16="http://schemas.microsoft.com/office/drawing/2014/main" id="{1C989CF0-7195-4038-B1C3-554131A811A3}"/>
                </a:ext>
              </a:extLst>
            </p:cNvPr>
            <p:cNvSpPr>
              <a:spLocks/>
            </p:cNvSpPr>
            <p:nvPr/>
          </p:nvSpPr>
          <p:spPr bwMode="auto">
            <a:xfrm>
              <a:off x="2890" y="2863"/>
              <a:ext cx="226" cy="333"/>
            </a:xfrm>
            <a:custGeom>
              <a:avLst/>
              <a:gdLst>
                <a:gd name="T0" fmla="*/ 227 w 584"/>
                <a:gd name="T1" fmla="*/ 0 h 996"/>
                <a:gd name="T2" fmla="*/ 195 w 584"/>
                <a:gd name="T3" fmla="*/ 13 h 996"/>
                <a:gd name="T4" fmla="*/ 127 w 584"/>
                <a:gd name="T5" fmla="*/ 74 h 996"/>
                <a:gd name="T6" fmla="*/ 98 w 584"/>
                <a:gd name="T7" fmla="*/ 117 h 996"/>
                <a:gd name="T8" fmla="*/ 63 w 584"/>
                <a:gd name="T9" fmla="*/ 161 h 996"/>
                <a:gd name="T10" fmla="*/ 51 w 584"/>
                <a:gd name="T11" fmla="*/ 211 h 996"/>
                <a:gd name="T12" fmla="*/ 28 w 584"/>
                <a:gd name="T13" fmla="*/ 262 h 996"/>
                <a:gd name="T14" fmla="*/ 4 w 584"/>
                <a:gd name="T15" fmla="*/ 347 h 996"/>
                <a:gd name="T16" fmla="*/ 0 w 584"/>
                <a:gd name="T17" fmla="*/ 445 h 996"/>
                <a:gd name="T18" fmla="*/ 4 w 584"/>
                <a:gd name="T19" fmla="*/ 511 h 996"/>
                <a:gd name="T20" fmla="*/ 19 w 584"/>
                <a:gd name="T21" fmla="*/ 606 h 996"/>
                <a:gd name="T22" fmla="*/ 60 w 584"/>
                <a:gd name="T23" fmla="*/ 682 h 996"/>
                <a:gd name="T24" fmla="*/ 79 w 584"/>
                <a:gd name="T25" fmla="*/ 744 h 996"/>
                <a:gd name="T26" fmla="*/ 140 w 584"/>
                <a:gd name="T27" fmla="*/ 827 h 996"/>
                <a:gd name="T28" fmla="*/ 216 w 584"/>
                <a:gd name="T29" fmla="*/ 900 h 996"/>
                <a:gd name="T30" fmla="*/ 290 w 584"/>
                <a:gd name="T31" fmla="*/ 951 h 996"/>
                <a:gd name="T32" fmla="*/ 388 w 584"/>
                <a:gd name="T33" fmla="*/ 987 h 996"/>
                <a:gd name="T34" fmla="*/ 495 w 584"/>
                <a:gd name="T35" fmla="*/ 996 h 996"/>
                <a:gd name="T36" fmla="*/ 558 w 584"/>
                <a:gd name="T37" fmla="*/ 991 h 996"/>
                <a:gd name="T38" fmla="*/ 584 w 584"/>
                <a:gd name="T39" fmla="*/ 972 h 996"/>
                <a:gd name="T40" fmla="*/ 578 w 584"/>
                <a:gd name="T41" fmla="*/ 945 h 996"/>
                <a:gd name="T42" fmla="*/ 536 w 584"/>
                <a:gd name="T43" fmla="*/ 906 h 996"/>
                <a:gd name="T44" fmla="*/ 472 w 584"/>
                <a:gd name="T45" fmla="*/ 869 h 996"/>
                <a:gd name="T46" fmla="*/ 424 w 584"/>
                <a:gd name="T47" fmla="*/ 821 h 996"/>
                <a:gd name="T48" fmla="*/ 400 w 584"/>
                <a:gd name="T49" fmla="*/ 806 h 996"/>
                <a:gd name="T50" fmla="*/ 331 w 584"/>
                <a:gd name="T51" fmla="*/ 750 h 996"/>
                <a:gd name="T52" fmla="*/ 290 w 584"/>
                <a:gd name="T53" fmla="*/ 682 h 996"/>
                <a:gd name="T54" fmla="*/ 278 w 584"/>
                <a:gd name="T55" fmla="*/ 596 h 996"/>
                <a:gd name="T56" fmla="*/ 263 w 584"/>
                <a:gd name="T57" fmla="*/ 547 h 996"/>
                <a:gd name="T58" fmla="*/ 246 w 584"/>
                <a:gd name="T59" fmla="*/ 480 h 996"/>
                <a:gd name="T60" fmla="*/ 216 w 584"/>
                <a:gd name="T61" fmla="*/ 439 h 996"/>
                <a:gd name="T62" fmla="*/ 169 w 584"/>
                <a:gd name="T63" fmla="*/ 387 h 996"/>
                <a:gd name="T64" fmla="*/ 130 w 584"/>
                <a:gd name="T65" fmla="*/ 328 h 996"/>
                <a:gd name="T66" fmla="*/ 115 w 584"/>
                <a:gd name="T67" fmla="*/ 289 h 996"/>
                <a:gd name="T68" fmla="*/ 104 w 584"/>
                <a:gd name="T69" fmla="*/ 226 h 996"/>
                <a:gd name="T70" fmla="*/ 110 w 584"/>
                <a:gd name="T71" fmla="*/ 147 h 996"/>
                <a:gd name="T72" fmla="*/ 140 w 584"/>
                <a:gd name="T73" fmla="*/ 80 h 996"/>
                <a:gd name="T74" fmla="*/ 184 w 584"/>
                <a:gd name="T75" fmla="*/ 38 h 996"/>
                <a:gd name="T76" fmla="*/ 213 w 584"/>
                <a:gd name="T77" fmla="*/ 19 h 996"/>
                <a:gd name="T78" fmla="*/ 227 w 584"/>
                <a:gd name="T79" fmla="*/ 0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4" h="996">
                  <a:moveTo>
                    <a:pt x="227" y="0"/>
                  </a:moveTo>
                  <a:lnTo>
                    <a:pt x="195" y="13"/>
                  </a:lnTo>
                  <a:lnTo>
                    <a:pt x="127" y="74"/>
                  </a:lnTo>
                  <a:lnTo>
                    <a:pt x="98" y="117"/>
                  </a:lnTo>
                  <a:lnTo>
                    <a:pt x="63" y="161"/>
                  </a:lnTo>
                  <a:lnTo>
                    <a:pt x="51" y="211"/>
                  </a:lnTo>
                  <a:lnTo>
                    <a:pt x="28" y="262"/>
                  </a:lnTo>
                  <a:lnTo>
                    <a:pt x="4" y="347"/>
                  </a:lnTo>
                  <a:lnTo>
                    <a:pt x="0" y="445"/>
                  </a:lnTo>
                  <a:lnTo>
                    <a:pt x="4" y="511"/>
                  </a:lnTo>
                  <a:lnTo>
                    <a:pt x="19" y="606"/>
                  </a:lnTo>
                  <a:lnTo>
                    <a:pt x="60" y="682"/>
                  </a:lnTo>
                  <a:lnTo>
                    <a:pt x="79" y="744"/>
                  </a:lnTo>
                  <a:lnTo>
                    <a:pt x="140" y="827"/>
                  </a:lnTo>
                  <a:lnTo>
                    <a:pt x="216" y="900"/>
                  </a:lnTo>
                  <a:lnTo>
                    <a:pt x="290" y="951"/>
                  </a:lnTo>
                  <a:lnTo>
                    <a:pt x="388" y="987"/>
                  </a:lnTo>
                  <a:lnTo>
                    <a:pt x="495" y="996"/>
                  </a:lnTo>
                  <a:lnTo>
                    <a:pt x="558" y="991"/>
                  </a:lnTo>
                  <a:lnTo>
                    <a:pt x="584" y="972"/>
                  </a:lnTo>
                  <a:lnTo>
                    <a:pt x="578" y="945"/>
                  </a:lnTo>
                  <a:lnTo>
                    <a:pt x="536" y="906"/>
                  </a:lnTo>
                  <a:lnTo>
                    <a:pt x="472" y="869"/>
                  </a:lnTo>
                  <a:lnTo>
                    <a:pt x="424" y="821"/>
                  </a:lnTo>
                  <a:lnTo>
                    <a:pt x="400" y="806"/>
                  </a:lnTo>
                  <a:lnTo>
                    <a:pt x="331" y="750"/>
                  </a:lnTo>
                  <a:lnTo>
                    <a:pt x="290" y="682"/>
                  </a:lnTo>
                  <a:lnTo>
                    <a:pt x="278" y="596"/>
                  </a:lnTo>
                  <a:lnTo>
                    <a:pt x="263" y="547"/>
                  </a:lnTo>
                  <a:lnTo>
                    <a:pt x="246" y="480"/>
                  </a:lnTo>
                  <a:lnTo>
                    <a:pt x="216" y="439"/>
                  </a:lnTo>
                  <a:lnTo>
                    <a:pt x="169" y="387"/>
                  </a:lnTo>
                  <a:lnTo>
                    <a:pt x="130" y="328"/>
                  </a:lnTo>
                  <a:lnTo>
                    <a:pt x="115" y="289"/>
                  </a:lnTo>
                  <a:lnTo>
                    <a:pt x="104" y="226"/>
                  </a:lnTo>
                  <a:lnTo>
                    <a:pt x="110" y="147"/>
                  </a:lnTo>
                  <a:lnTo>
                    <a:pt x="140" y="80"/>
                  </a:lnTo>
                  <a:lnTo>
                    <a:pt x="184" y="38"/>
                  </a:lnTo>
                  <a:lnTo>
                    <a:pt x="213" y="19"/>
                  </a:lnTo>
                  <a:lnTo>
                    <a:pt x="22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05" name="Freeform 76">
              <a:extLst>
                <a:ext uri="{FF2B5EF4-FFF2-40B4-BE49-F238E27FC236}">
                  <a16:creationId xmlns:a16="http://schemas.microsoft.com/office/drawing/2014/main" id="{6149A27B-3EDA-4FD4-9F94-A0EA5771529C}"/>
                </a:ext>
              </a:extLst>
            </p:cNvPr>
            <p:cNvSpPr>
              <a:spLocks/>
            </p:cNvSpPr>
            <p:nvPr/>
          </p:nvSpPr>
          <p:spPr bwMode="auto">
            <a:xfrm>
              <a:off x="2914" y="3038"/>
              <a:ext cx="219" cy="162"/>
            </a:xfrm>
            <a:custGeom>
              <a:avLst/>
              <a:gdLst>
                <a:gd name="T0" fmla="*/ 28 w 567"/>
                <a:gd name="T1" fmla="*/ 0 h 488"/>
                <a:gd name="T2" fmla="*/ 12 w 567"/>
                <a:gd name="T3" fmla="*/ 23 h 488"/>
                <a:gd name="T4" fmla="*/ 0 w 567"/>
                <a:gd name="T5" fmla="*/ 53 h 488"/>
                <a:gd name="T6" fmla="*/ 16 w 567"/>
                <a:gd name="T7" fmla="*/ 148 h 488"/>
                <a:gd name="T8" fmla="*/ 31 w 567"/>
                <a:gd name="T9" fmla="*/ 200 h 488"/>
                <a:gd name="T10" fmla="*/ 64 w 567"/>
                <a:gd name="T11" fmla="*/ 273 h 488"/>
                <a:gd name="T12" fmla="*/ 150 w 567"/>
                <a:gd name="T13" fmla="*/ 376 h 488"/>
                <a:gd name="T14" fmla="*/ 216 w 567"/>
                <a:gd name="T15" fmla="*/ 427 h 488"/>
                <a:gd name="T16" fmla="*/ 301 w 567"/>
                <a:gd name="T17" fmla="*/ 463 h 488"/>
                <a:gd name="T18" fmla="*/ 379 w 567"/>
                <a:gd name="T19" fmla="*/ 482 h 488"/>
                <a:gd name="T20" fmla="*/ 449 w 567"/>
                <a:gd name="T21" fmla="*/ 482 h 488"/>
                <a:gd name="T22" fmla="*/ 498 w 567"/>
                <a:gd name="T23" fmla="*/ 488 h 488"/>
                <a:gd name="T24" fmla="*/ 550 w 567"/>
                <a:gd name="T25" fmla="*/ 482 h 488"/>
                <a:gd name="T26" fmla="*/ 567 w 567"/>
                <a:gd name="T27" fmla="*/ 478 h 488"/>
                <a:gd name="T28" fmla="*/ 558 w 567"/>
                <a:gd name="T29" fmla="*/ 443 h 488"/>
                <a:gd name="T30" fmla="*/ 550 w 567"/>
                <a:gd name="T31" fmla="*/ 424 h 488"/>
                <a:gd name="T32" fmla="*/ 479 w 567"/>
                <a:gd name="T33" fmla="*/ 412 h 488"/>
                <a:gd name="T34" fmla="*/ 438 w 567"/>
                <a:gd name="T35" fmla="*/ 382 h 488"/>
                <a:gd name="T36" fmla="*/ 301 w 567"/>
                <a:gd name="T37" fmla="*/ 321 h 488"/>
                <a:gd name="T38" fmla="*/ 227 w 567"/>
                <a:gd name="T39" fmla="*/ 226 h 488"/>
                <a:gd name="T40" fmla="*/ 206 w 567"/>
                <a:gd name="T41" fmla="*/ 175 h 488"/>
                <a:gd name="T42" fmla="*/ 138 w 567"/>
                <a:gd name="T43" fmla="*/ 78 h 488"/>
                <a:gd name="T44" fmla="*/ 106 w 567"/>
                <a:gd name="T45" fmla="*/ 53 h 488"/>
                <a:gd name="T46" fmla="*/ 67 w 567"/>
                <a:gd name="T47" fmla="*/ 23 h 488"/>
                <a:gd name="T48" fmla="*/ 35 w 567"/>
                <a:gd name="T49" fmla="*/ 0 h 488"/>
                <a:gd name="T50" fmla="*/ 28 w 567"/>
                <a:gd name="T51" fmla="*/ 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67" h="488">
                  <a:moveTo>
                    <a:pt x="28" y="0"/>
                  </a:moveTo>
                  <a:lnTo>
                    <a:pt x="12" y="23"/>
                  </a:lnTo>
                  <a:lnTo>
                    <a:pt x="0" y="53"/>
                  </a:lnTo>
                  <a:lnTo>
                    <a:pt x="16" y="148"/>
                  </a:lnTo>
                  <a:lnTo>
                    <a:pt x="31" y="200"/>
                  </a:lnTo>
                  <a:lnTo>
                    <a:pt x="64" y="273"/>
                  </a:lnTo>
                  <a:lnTo>
                    <a:pt x="150" y="376"/>
                  </a:lnTo>
                  <a:lnTo>
                    <a:pt x="216" y="427"/>
                  </a:lnTo>
                  <a:lnTo>
                    <a:pt x="301" y="463"/>
                  </a:lnTo>
                  <a:lnTo>
                    <a:pt x="379" y="482"/>
                  </a:lnTo>
                  <a:lnTo>
                    <a:pt x="449" y="482"/>
                  </a:lnTo>
                  <a:lnTo>
                    <a:pt x="498" y="488"/>
                  </a:lnTo>
                  <a:lnTo>
                    <a:pt x="550" y="482"/>
                  </a:lnTo>
                  <a:lnTo>
                    <a:pt x="567" y="478"/>
                  </a:lnTo>
                  <a:lnTo>
                    <a:pt x="558" y="443"/>
                  </a:lnTo>
                  <a:lnTo>
                    <a:pt x="550" y="424"/>
                  </a:lnTo>
                  <a:lnTo>
                    <a:pt x="479" y="412"/>
                  </a:lnTo>
                  <a:lnTo>
                    <a:pt x="438" y="382"/>
                  </a:lnTo>
                  <a:lnTo>
                    <a:pt x="301" y="321"/>
                  </a:lnTo>
                  <a:lnTo>
                    <a:pt x="227" y="226"/>
                  </a:lnTo>
                  <a:lnTo>
                    <a:pt x="206" y="175"/>
                  </a:lnTo>
                  <a:lnTo>
                    <a:pt x="138" y="78"/>
                  </a:lnTo>
                  <a:lnTo>
                    <a:pt x="106" y="53"/>
                  </a:lnTo>
                  <a:lnTo>
                    <a:pt x="67" y="23"/>
                  </a:lnTo>
                  <a:lnTo>
                    <a:pt x="35" y="0"/>
                  </a:lnTo>
                  <a:lnTo>
                    <a:pt x="2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sp>
          <p:nvSpPr>
            <p:cNvPr id="106" name="Freeform 77">
              <a:extLst>
                <a:ext uri="{FF2B5EF4-FFF2-40B4-BE49-F238E27FC236}">
                  <a16:creationId xmlns:a16="http://schemas.microsoft.com/office/drawing/2014/main" id="{CBBA97CE-3489-496F-A61A-B78C45FE3315}"/>
                </a:ext>
              </a:extLst>
            </p:cNvPr>
            <p:cNvSpPr>
              <a:spLocks/>
            </p:cNvSpPr>
            <p:nvPr/>
          </p:nvSpPr>
          <p:spPr bwMode="auto">
            <a:xfrm>
              <a:off x="3170" y="2888"/>
              <a:ext cx="47" cy="41"/>
            </a:xfrm>
            <a:custGeom>
              <a:avLst/>
              <a:gdLst>
                <a:gd name="T0" fmla="*/ 0 w 122"/>
                <a:gd name="T1" fmla="*/ 11 h 119"/>
                <a:gd name="T2" fmla="*/ 1 w 122"/>
                <a:gd name="T3" fmla="*/ 14 h 119"/>
                <a:gd name="T4" fmla="*/ 21 w 122"/>
                <a:gd name="T5" fmla="*/ 25 h 119"/>
                <a:gd name="T6" fmla="*/ 21 w 122"/>
                <a:gd name="T7" fmla="*/ 51 h 119"/>
                <a:gd name="T8" fmla="*/ 33 w 122"/>
                <a:gd name="T9" fmla="*/ 66 h 119"/>
                <a:gd name="T10" fmla="*/ 37 w 122"/>
                <a:gd name="T11" fmla="*/ 103 h 119"/>
                <a:gd name="T12" fmla="*/ 37 w 122"/>
                <a:gd name="T13" fmla="*/ 119 h 119"/>
                <a:gd name="T14" fmla="*/ 70 w 122"/>
                <a:gd name="T15" fmla="*/ 112 h 119"/>
                <a:gd name="T16" fmla="*/ 92 w 122"/>
                <a:gd name="T17" fmla="*/ 112 h 119"/>
                <a:gd name="T18" fmla="*/ 109 w 122"/>
                <a:gd name="T19" fmla="*/ 103 h 119"/>
                <a:gd name="T20" fmla="*/ 122 w 122"/>
                <a:gd name="T21" fmla="*/ 103 h 119"/>
                <a:gd name="T22" fmla="*/ 122 w 122"/>
                <a:gd name="T23" fmla="*/ 97 h 119"/>
                <a:gd name="T24" fmla="*/ 112 w 122"/>
                <a:gd name="T25" fmla="*/ 63 h 119"/>
                <a:gd name="T26" fmla="*/ 109 w 122"/>
                <a:gd name="T27" fmla="*/ 51 h 119"/>
                <a:gd name="T28" fmla="*/ 101 w 122"/>
                <a:gd name="T29" fmla="*/ 21 h 119"/>
                <a:gd name="T30" fmla="*/ 88 w 122"/>
                <a:gd name="T31" fmla="*/ 11 h 119"/>
                <a:gd name="T32" fmla="*/ 79 w 122"/>
                <a:gd name="T33" fmla="*/ 0 h 119"/>
                <a:gd name="T34" fmla="*/ 61 w 122"/>
                <a:gd name="T35" fmla="*/ 0 h 119"/>
                <a:gd name="T36" fmla="*/ 24 w 122"/>
                <a:gd name="T37" fmla="*/ 11 h 119"/>
                <a:gd name="T38" fmla="*/ 1 w 122"/>
                <a:gd name="T39" fmla="*/ 11 h 119"/>
                <a:gd name="T40" fmla="*/ 0 w 122"/>
                <a:gd name="T41" fmla="*/ 1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19">
                  <a:moveTo>
                    <a:pt x="0" y="11"/>
                  </a:moveTo>
                  <a:lnTo>
                    <a:pt x="1" y="14"/>
                  </a:lnTo>
                  <a:lnTo>
                    <a:pt x="21" y="25"/>
                  </a:lnTo>
                  <a:lnTo>
                    <a:pt x="21" y="51"/>
                  </a:lnTo>
                  <a:lnTo>
                    <a:pt x="33" y="66"/>
                  </a:lnTo>
                  <a:lnTo>
                    <a:pt x="37" y="103"/>
                  </a:lnTo>
                  <a:lnTo>
                    <a:pt x="37" y="119"/>
                  </a:lnTo>
                  <a:lnTo>
                    <a:pt x="70" y="112"/>
                  </a:lnTo>
                  <a:lnTo>
                    <a:pt x="92" y="112"/>
                  </a:lnTo>
                  <a:lnTo>
                    <a:pt x="109" y="103"/>
                  </a:lnTo>
                  <a:lnTo>
                    <a:pt x="122" y="103"/>
                  </a:lnTo>
                  <a:lnTo>
                    <a:pt x="122" y="97"/>
                  </a:lnTo>
                  <a:lnTo>
                    <a:pt x="112" y="63"/>
                  </a:lnTo>
                  <a:lnTo>
                    <a:pt x="109" y="51"/>
                  </a:lnTo>
                  <a:lnTo>
                    <a:pt x="101" y="21"/>
                  </a:lnTo>
                  <a:lnTo>
                    <a:pt x="88" y="11"/>
                  </a:lnTo>
                  <a:lnTo>
                    <a:pt x="79" y="0"/>
                  </a:lnTo>
                  <a:lnTo>
                    <a:pt x="61" y="0"/>
                  </a:lnTo>
                  <a:lnTo>
                    <a:pt x="24" y="11"/>
                  </a:lnTo>
                  <a:lnTo>
                    <a:pt x="1" y="11"/>
                  </a:lnTo>
                  <a:lnTo>
                    <a:pt x="0"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nl-NL" sz="969" dirty="0"/>
            </a:p>
          </p:txBody>
        </p:sp>
      </p:grpSp>
      <p:grpSp>
        <p:nvGrpSpPr>
          <p:cNvPr id="96" name="Group 78">
            <a:extLst>
              <a:ext uri="{FF2B5EF4-FFF2-40B4-BE49-F238E27FC236}">
                <a16:creationId xmlns:a16="http://schemas.microsoft.com/office/drawing/2014/main" id="{4CA01C5E-23AE-40D6-B230-8C72659D6173}"/>
              </a:ext>
            </a:extLst>
          </p:cNvPr>
          <p:cNvGrpSpPr>
            <a:grpSpLocks/>
          </p:cNvGrpSpPr>
          <p:nvPr/>
        </p:nvGrpSpPr>
        <p:grpSpPr bwMode="auto">
          <a:xfrm>
            <a:off x="6276160" y="1697960"/>
            <a:ext cx="2310539" cy="208299"/>
            <a:chOff x="465" y="864"/>
            <a:chExt cx="1888" cy="240"/>
          </a:xfrm>
        </p:grpSpPr>
        <p:sp>
          <p:nvSpPr>
            <p:cNvPr id="97" name="Rectangle 11">
              <a:extLst>
                <a:ext uri="{FF2B5EF4-FFF2-40B4-BE49-F238E27FC236}">
                  <a16:creationId xmlns:a16="http://schemas.microsoft.com/office/drawing/2014/main" id="{44367AE0-CFBB-4697-BF30-6D25EC7BE823}"/>
                </a:ext>
              </a:extLst>
            </p:cNvPr>
            <p:cNvSpPr>
              <a:spLocks noChangeArrowheads="1"/>
            </p:cNvSpPr>
            <p:nvPr/>
          </p:nvSpPr>
          <p:spPr bwMode="auto">
            <a:xfrm>
              <a:off x="465" y="864"/>
              <a:ext cx="91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336550">
                <a:spcBef>
                  <a:spcPct val="50000"/>
                </a:spcBef>
                <a:buClr>
                  <a:srgbClr val="FDE072"/>
                </a:buClr>
                <a:buSzPct val="105000"/>
                <a:buFont typeface="Wingdings" panose="05000000000000000000" pitchFamily="2" charset="2"/>
                <a:buChar char="Ø"/>
                <a:defRPr sz="2400">
                  <a:solidFill>
                    <a:schemeClr val="tx1"/>
                  </a:solidFill>
                  <a:latin typeface="Arial" panose="020B0604020202020204" pitchFamily="34" charset="0"/>
                </a:defRPr>
              </a:lvl1pPr>
              <a:lvl2pPr marL="476250" indent="-285750" algn="l" defTabSz="336550">
                <a:spcBef>
                  <a:spcPct val="35000"/>
                </a:spcBef>
                <a:buClr>
                  <a:srgbClr val="FDE072"/>
                </a:buClr>
                <a:buSzPct val="85000"/>
                <a:buFont typeface="Wingdings" panose="05000000000000000000" pitchFamily="2" charset="2"/>
                <a:buChar char="Ø"/>
                <a:defRPr sz="2000">
                  <a:solidFill>
                    <a:schemeClr val="tx1"/>
                  </a:solidFill>
                  <a:latin typeface="Arial" panose="020B0604020202020204" pitchFamily="34" charset="0"/>
                </a:defRPr>
              </a:lvl2pPr>
              <a:lvl3pPr marL="952500" indent="-285750" algn="l" defTabSz="336550">
                <a:spcBef>
                  <a:spcPct val="25000"/>
                </a:spcBef>
                <a:buClr>
                  <a:srgbClr val="FDE072"/>
                </a:buClr>
                <a:buSzPct val="75000"/>
                <a:buFont typeface="Wingdings" panose="05000000000000000000" pitchFamily="2" charset="2"/>
                <a:buChar char="Ø"/>
                <a:defRPr sz="2000">
                  <a:solidFill>
                    <a:schemeClr val="tx1"/>
                  </a:solidFill>
                  <a:latin typeface="Arial" panose="020B0604020202020204" pitchFamily="34" charset="0"/>
                </a:defRPr>
              </a:lvl3pPr>
              <a:lvl4pPr marL="1428750" indent="-285750" algn="l" defTabSz="336550">
                <a:spcBef>
                  <a:spcPct val="15000"/>
                </a:spcBef>
                <a:buClr>
                  <a:srgbClr val="FDE072"/>
                </a:buClr>
                <a:buSzPct val="65000"/>
                <a:buFont typeface="Wingdings" panose="05000000000000000000" pitchFamily="2" charset="2"/>
                <a:buChar char="Ø"/>
                <a:defRPr sz="2000">
                  <a:solidFill>
                    <a:schemeClr val="tx1"/>
                  </a:solidFill>
                  <a:latin typeface="Arial" panose="020B0604020202020204" pitchFamily="34" charset="0"/>
                </a:defRPr>
              </a:lvl4pPr>
              <a:lvl5pPr marL="1905000" indent="-285750" algn="l" defTabSz="336550">
                <a:spcBef>
                  <a:spcPct val="15000"/>
                </a:spcBef>
                <a:buClr>
                  <a:srgbClr val="FDE072"/>
                </a:buClr>
                <a:buSzPct val="70000"/>
                <a:buChar char="-"/>
                <a:defRPr sz="2000">
                  <a:solidFill>
                    <a:schemeClr val="tx1"/>
                  </a:solidFill>
                  <a:latin typeface="Arial" panose="020B0604020202020204" pitchFamily="34" charset="0"/>
                </a:defRPr>
              </a:lvl5pPr>
              <a:lvl6pPr marL="23622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6pPr>
              <a:lvl7pPr marL="28194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7pPr>
              <a:lvl8pPr marL="32766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8pPr>
              <a:lvl9pPr marL="37338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9pPr>
            </a:lstStyle>
            <a:p>
              <a:pPr algn="ctr">
                <a:defRPr/>
              </a:pPr>
              <a:r>
                <a:rPr lang="nl-NL" altLang="nl-NL" sz="1316" b="1" dirty="0"/>
                <a:t>P1</a:t>
              </a:r>
            </a:p>
          </p:txBody>
        </p:sp>
        <p:sp>
          <p:nvSpPr>
            <p:cNvPr id="98" name="Rectangle 12">
              <a:extLst>
                <a:ext uri="{FF2B5EF4-FFF2-40B4-BE49-F238E27FC236}">
                  <a16:creationId xmlns:a16="http://schemas.microsoft.com/office/drawing/2014/main" id="{EAFCF087-7716-443A-AA36-981DE5717C77}"/>
                </a:ext>
              </a:extLst>
            </p:cNvPr>
            <p:cNvSpPr>
              <a:spLocks noChangeArrowheads="1"/>
            </p:cNvSpPr>
            <p:nvPr/>
          </p:nvSpPr>
          <p:spPr bwMode="auto">
            <a:xfrm>
              <a:off x="1103" y="864"/>
              <a:ext cx="672"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336550">
                <a:spcBef>
                  <a:spcPct val="50000"/>
                </a:spcBef>
                <a:buClr>
                  <a:srgbClr val="FDE072"/>
                </a:buClr>
                <a:buSzPct val="105000"/>
                <a:buFont typeface="Wingdings" panose="05000000000000000000" pitchFamily="2" charset="2"/>
                <a:buChar char="Ø"/>
                <a:defRPr sz="2400">
                  <a:solidFill>
                    <a:schemeClr val="tx1"/>
                  </a:solidFill>
                  <a:latin typeface="Arial" panose="020B0604020202020204" pitchFamily="34" charset="0"/>
                </a:defRPr>
              </a:lvl1pPr>
              <a:lvl2pPr marL="476250" indent="-285750" algn="l" defTabSz="336550">
                <a:spcBef>
                  <a:spcPct val="35000"/>
                </a:spcBef>
                <a:buClr>
                  <a:srgbClr val="FDE072"/>
                </a:buClr>
                <a:buSzPct val="85000"/>
                <a:buFont typeface="Wingdings" panose="05000000000000000000" pitchFamily="2" charset="2"/>
                <a:buChar char="Ø"/>
                <a:defRPr sz="2000">
                  <a:solidFill>
                    <a:schemeClr val="tx1"/>
                  </a:solidFill>
                  <a:latin typeface="Arial" panose="020B0604020202020204" pitchFamily="34" charset="0"/>
                </a:defRPr>
              </a:lvl2pPr>
              <a:lvl3pPr marL="952500" indent="-285750" algn="l" defTabSz="336550">
                <a:spcBef>
                  <a:spcPct val="25000"/>
                </a:spcBef>
                <a:buClr>
                  <a:srgbClr val="FDE072"/>
                </a:buClr>
                <a:buSzPct val="75000"/>
                <a:buFont typeface="Wingdings" panose="05000000000000000000" pitchFamily="2" charset="2"/>
                <a:buChar char="Ø"/>
                <a:defRPr sz="2000">
                  <a:solidFill>
                    <a:schemeClr val="tx1"/>
                  </a:solidFill>
                  <a:latin typeface="Arial" panose="020B0604020202020204" pitchFamily="34" charset="0"/>
                </a:defRPr>
              </a:lvl3pPr>
              <a:lvl4pPr marL="1428750" indent="-285750" algn="l" defTabSz="336550">
                <a:spcBef>
                  <a:spcPct val="15000"/>
                </a:spcBef>
                <a:buClr>
                  <a:srgbClr val="FDE072"/>
                </a:buClr>
                <a:buSzPct val="65000"/>
                <a:buFont typeface="Wingdings" panose="05000000000000000000" pitchFamily="2" charset="2"/>
                <a:buChar char="Ø"/>
                <a:defRPr sz="2000">
                  <a:solidFill>
                    <a:schemeClr val="tx1"/>
                  </a:solidFill>
                  <a:latin typeface="Arial" panose="020B0604020202020204" pitchFamily="34" charset="0"/>
                </a:defRPr>
              </a:lvl4pPr>
              <a:lvl5pPr marL="1905000" indent="-285750" algn="l" defTabSz="336550">
                <a:spcBef>
                  <a:spcPct val="15000"/>
                </a:spcBef>
                <a:buClr>
                  <a:srgbClr val="FDE072"/>
                </a:buClr>
                <a:buSzPct val="70000"/>
                <a:buChar char="-"/>
                <a:defRPr sz="2000">
                  <a:solidFill>
                    <a:schemeClr val="tx1"/>
                  </a:solidFill>
                  <a:latin typeface="Arial" panose="020B0604020202020204" pitchFamily="34" charset="0"/>
                </a:defRPr>
              </a:lvl5pPr>
              <a:lvl6pPr marL="23622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6pPr>
              <a:lvl7pPr marL="28194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7pPr>
              <a:lvl8pPr marL="32766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8pPr>
              <a:lvl9pPr marL="37338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9pPr>
            </a:lstStyle>
            <a:p>
              <a:pPr algn="ctr">
                <a:defRPr/>
              </a:pPr>
              <a:r>
                <a:rPr lang="nl-NL" altLang="nl-NL" sz="1316" b="1" dirty="0"/>
                <a:t>P2</a:t>
              </a:r>
            </a:p>
          </p:txBody>
        </p:sp>
        <p:sp>
          <p:nvSpPr>
            <p:cNvPr id="99" name="Rectangle 13">
              <a:extLst>
                <a:ext uri="{FF2B5EF4-FFF2-40B4-BE49-F238E27FC236}">
                  <a16:creationId xmlns:a16="http://schemas.microsoft.com/office/drawing/2014/main" id="{80257DA8-FBF2-4C14-A5FA-F0EC829C1E67}"/>
                </a:ext>
              </a:extLst>
            </p:cNvPr>
            <p:cNvSpPr>
              <a:spLocks noChangeArrowheads="1"/>
            </p:cNvSpPr>
            <p:nvPr/>
          </p:nvSpPr>
          <p:spPr bwMode="auto">
            <a:xfrm>
              <a:off x="1489" y="864"/>
              <a:ext cx="864" cy="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lgn="l" defTabSz="336550">
                <a:spcBef>
                  <a:spcPct val="50000"/>
                </a:spcBef>
                <a:buClr>
                  <a:srgbClr val="FDE072"/>
                </a:buClr>
                <a:buSzPct val="105000"/>
                <a:buFont typeface="Wingdings" panose="05000000000000000000" pitchFamily="2" charset="2"/>
                <a:buChar char="Ø"/>
                <a:defRPr sz="2400">
                  <a:solidFill>
                    <a:schemeClr val="tx1"/>
                  </a:solidFill>
                  <a:latin typeface="Arial" panose="020B0604020202020204" pitchFamily="34" charset="0"/>
                </a:defRPr>
              </a:lvl1pPr>
              <a:lvl2pPr marL="476250" indent="-285750" algn="l" defTabSz="336550">
                <a:spcBef>
                  <a:spcPct val="35000"/>
                </a:spcBef>
                <a:buClr>
                  <a:srgbClr val="FDE072"/>
                </a:buClr>
                <a:buSzPct val="85000"/>
                <a:buFont typeface="Wingdings" panose="05000000000000000000" pitchFamily="2" charset="2"/>
                <a:buChar char="Ø"/>
                <a:defRPr sz="2000">
                  <a:solidFill>
                    <a:schemeClr val="tx1"/>
                  </a:solidFill>
                  <a:latin typeface="Arial" panose="020B0604020202020204" pitchFamily="34" charset="0"/>
                </a:defRPr>
              </a:lvl2pPr>
              <a:lvl3pPr marL="952500" indent="-285750" algn="l" defTabSz="336550">
                <a:spcBef>
                  <a:spcPct val="25000"/>
                </a:spcBef>
                <a:buClr>
                  <a:srgbClr val="FDE072"/>
                </a:buClr>
                <a:buSzPct val="75000"/>
                <a:buFont typeface="Wingdings" panose="05000000000000000000" pitchFamily="2" charset="2"/>
                <a:buChar char="Ø"/>
                <a:defRPr sz="2000">
                  <a:solidFill>
                    <a:schemeClr val="tx1"/>
                  </a:solidFill>
                  <a:latin typeface="Arial" panose="020B0604020202020204" pitchFamily="34" charset="0"/>
                </a:defRPr>
              </a:lvl3pPr>
              <a:lvl4pPr marL="1428750" indent="-285750" algn="l" defTabSz="336550">
                <a:spcBef>
                  <a:spcPct val="15000"/>
                </a:spcBef>
                <a:buClr>
                  <a:srgbClr val="FDE072"/>
                </a:buClr>
                <a:buSzPct val="65000"/>
                <a:buFont typeface="Wingdings" panose="05000000000000000000" pitchFamily="2" charset="2"/>
                <a:buChar char="Ø"/>
                <a:defRPr sz="2000">
                  <a:solidFill>
                    <a:schemeClr val="tx1"/>
                  </a:solidFill>
                  <a:latin typeface="Arial" panose="020B0604020202020204" pitchFamily="34" charset="0"/>
                </a:defRPr>
              </a:lvl4pPr>
              <a:lvl5pPr marL="1905000" indent="-285750" algn="l" defTabSz="336550">
                <a:spcBef>
                  <a:spcPct val="15000"/>
                </a:spcBef>
                <a:buClr>
                  <a:srgbClr val="FDE072"/>
                </a:buClr>
                <a:buSzPct val="70000"/>
                <a:buChar char="-"/>
                <a:defRPr sz="2000">
                  <a:solidFill>
                    <a:schemeClr val="tx1"/>
                  </a:solidFill>
                  <a:latin typeface="Arial" panose="020B0604020202020204" pitchFamily="34" charset="0"/>
                </a:defRPr>
              </a:lvl5pPr>
              <a:lvl6pPr marL="23622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6pPr>
              <a:lvl7pPr marL="28194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7pPr>
              <a:lvl8pPr marL="32766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8pPr>
              <a:lvl9pPr marL="3733800" indent="-285750" defTabSz="336550" eaLnBrk="0" fontAlgn="base" hangingPunct="0">
                <a:spcBef>
                  <a:spcPct val="15000"/>
                </a:spcBef>
                <a:spcAft>
                  <a:spcPct val="0"/>
                </a:spcAft>
                <a:buClr>
                  <a:srgbClr val="FDE072"/>
                </a:buClr>
                <a:buSzPct val="70000"/>
                <a:buFont typeface="Symbol" panose="05050102010706020507" pitchFamily="18" charset="2"/>
                <a:buChar char="-"/>
                <a:defRPr sz="2000">
                  <a:solidFill>
                    <a:schemeClr val="tx1"/>
                  </a:solidFill>
                  <a:latin typeface="Arial" panose="020B0604020202020204" pitchFamily="34" charset="0"/>
                </a:defRPr>
              </a:lvl9pPr>
            </a:lstStyle>
            <a:p>
              <a:pPr algn="ctr">
                <a:defRPr/>
              </a:pPr>
              <a:r>
                <a:rPr lang="nl-NL" altLang="nl-NL" sz="1316" b="1" dirty="0"/>
                <a:t>P3</a:t>
              </a:r>
            </a:p>
          </p:txBody>
        </p:sp>
      </p:grpSp>
      <p:sp>
        <p:nvSpPr>
          <p:cNvPr id="156" name="Arrow: Notched Right 155">
            <a:extLst>
              <a:ext uri="{FF2B5EF4-FFF2-40B4-BE49-F238E27FC236}">
                <a16:creationId xmlns:a16="http://schemas.microsoft.com/office/drawing/2014/main" id="{DA45EC5A-C03B-4E85-BB52-AF81C2692411}"/>
              </a:ext>
            </a:extLst>
          </p:cNvPr>
          <p:cNvSpPr/>
          <p:nvPr/>
        </p:nvSpPr>
        <p:spPr>
          <a:xfrm>
            <a:off x="3448724" y="2941985"/>
            <a:ext cx="1466408" cy="345593"/>
          </a:xfrm>
          <a:prstGeom prst="notchedRightArrow">
            <a:avLst/>
          </a:prstGeom>
          <a:solidFill>
            <a:srgbClr val="FDCA7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57" name="Picture 156" descr="A close up of a sign&#10;&#10;Description automatically generated">
            <a:extLst>
              <a:ext uri="{FF2B5EF4-FFF2-40B4-BE49-F238E27FC236}">
                <a16:creationId xmlns:a16="http://schemas.microsoft.com/office/drawing/2014/main" id="{6DF9F754-E975-4560-A7C1-164556DEC656}"/>
              </a:ext>
            </a:extLst>
          </p:cNvPr>
          <p:cNvPicPr>
            <a:picLocks noChangeAspect="1"/>
          </p:cNvPicPr>
          <p:nvPr/>
        </p:nvPicPr>
        <p:blipFill>
          <a:blip r:embed="rId3"/>
          <a:stretch>
            <a:fillRect/>
          </a:stretch>
        </p:blipFill>
        <p:spPr>
          <a:xfrm>
            <a:off x="8037801" y="226964"/>
            <a:ext cx="894441" cy="894441"/>
          </a:xfrm>
          <a:prstGeom prst="rect">
            <a:avLst/>
          </a:prstGeom>
        </p:spPr>
      </p:pic>
    </p:spTree>
    <p:extLst>
      <p:ext uri="{BB962C8B-B14F-4D97-AF65-F5344CB8AC3E}">
        <p14:creationId xmlns:p14="http://schemas.microsoft.com/office/powerpoint/2010/main" val="30151694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65737A3-4BA3-4564-A2C5-45908D8DBACD}"/>
              </a:ext>
            </a:extLst>
          </p:cNvPr>
          <p:cNvPicPr>
            <a:picLocks noChangeAspect="1"/>
          </p:cNvPicPr>
          <p:nvPr/>
        </p:nvPicPr>
        <p:blipFill>
          <a:blip r:embed="rId2"/>
          <a:stretch>
            <a:fillRect/>
          </a:stretch>
        </p:blipFill>
        <p:spPr>
          <a:xfrm>
            <a:off x="1840024" y="204788"/>
            <a:ext cx="5216083" cy="4733924"/>
          </a:xfrm>
          <a:prstGeom prst="rect">
            <a:avLst/>
          </a:prstGeom>
        </p:spPr>
      </p:pic>
      <p:sp>
        <p:nvSpPr>
          <p:cNvPr id="2" name="Slide Number Placeholder 1">
            <a:extLst>
              <a:ext uri="{FF2B5EF4-FFF2-40B4-BE49-F238E27FC236}">
                <a16:creationId xmlns:a16="http://schemas.microsoft.com/office/drawing/2014/main" id="{AE399A39-1DA5-4C8C-83AA-2B292237A87D}"/>
              </a:ext>
            </a:extLst>
          </p:cNvPr>
          <p:cNvSpPr>
            <a:spLocks noGrp="1"/>
          </p:cNvSpPr>
          <p:nvPr>
            <p:ph type="sldNum" sz="quarter" idx="12"/>
          </p:nvPr>
        </p:nvSpPr>
        <p:spPr/>
        <p:txBody>
          <a:bodyPr/>
          <a:lstStyle/>
          <a:p>
            <a:fld id="{736C06FA-3C39-4AB7-A107-9E7CB4CF896B}" type="slidenum">
              <a:rPr lang="nl-NL" smtClean="0"/>
              <a:t>32</a:t>
            </a:fld>
            <a:endParaRPr lang="nl-NL" dirty="0"/>
          </a:p>
        </p:txBody>
      </p:sp>
    </p:spTree>
    <p:extLst>
      <p:ext uri="{BB962C8B-B14F-4D97-AF65-F5344CB8AC3E}">
        <p14:creationId xmlns:p14="http://schemas.microsoft.com/office/powerpoint/2010/main" val="6608877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A close up of a piece of paper&#10;&#10;Description generated with high confidence">
            <a:extLst>
              <a:ext uri="{FF2B5EF4-FFF2-40B4-BE49-F238E27FC236}">
                <a16:creationId xmlns:a16="http://schemas.microsoft.com/office/drawing/2014/main" id="{AD0774D6-D6E0-4879-ABD0-4CC728F0CC99}"/>
              </a:ext>
            </a:extLst>
          </p:cNvPr>
          <p:cNvPicPr>
            <a:picLocks noChangeAspect="1"/>
          </p:cNvPicPr>
          <p:nvPr/>
        </p:nvPicPr>
        <p:blipFill rotWithShape="1">
          <a:blip r:embed="rId3">
            <a:extLst>
              <a:ext uri="{28A0092B-C50C-407E-A947-70E740481C1C}">
                <a14:useLocalDpi xmlns:a14="http://schemas.microsoft.com/office/drawing/2010/main" val="0"/>
              </a:ext>
            </a:extLst>
          </a:blip>
          <a:srcRect l="13684" r="6943"/>
          <a:stretch/>
        </p:blipFill>
        <p:spPr>
          <a:xfrm>
            <a:off x="0" y="-969"/>
            <a:ext cx="5444449" cy="5144469"/>
          </a:xfrm>
          <a:prstGeom prst="rect">
            <a:avLst/>
          </a:prstGeom>
        </p:spPr>
      </p:pic>
      <p:pic>
        <p:nvPicPr>
          <p:cNvPr id="2050" name="Picture 2" descr="Afbeeldingsresultaat voor ibm png">
            <a:extLst>
              <a:ext uri="{FF2B5EF4-FFF2-40B4-BE49-F238E27FC236}">
                <a16:creationId xmlns:a16="http://schemas.microsoft.com/office/drawing/2014/main" id="{AF1375D0-F407-4B24-938C-070A451C16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2437" y="2915256"/>
            <a:ext cx="1401744" cy="73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31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075AE-A11C-4E52-991F-FB23F2A3B0B9}"/>
              </a:ext>
            </a:extLst>
          </p:cNvPr>
          <p:cNvSpPr>
            <a:spLocks noGrp="1"/>
          </p:cNvSpPr>
          <p:nvPr>
            <p:ph type="title"/>
          </p:nvPr>
        </p:nvSpPr>
        <p:spPr/>
        <p:txBody>
          <a:bodyPr>
            <a:normAutofit fontScale="90000"/>
          </a:bodyPr>
          <a:lstStyle/>
          <a:p>
            <a:r>
              <a:rPr lang="nl-NL" dirty="0"/>
              <a:t>Terugkijken werkboek 1: Regiovisie</a:t>
            </a:r>
          </a:p>
        </p:txBody>
      </p:sp>
      <p:pic>
        <p:nvPicPr>
          <p:cNvPr id="16" name="Picture 15" descr="A close up of a sign&#10;&#10;Description automatically generated">
            <a:extLst>
              <a:ext uri="{FF2B5EF4-FFF2-40B4-BE49-F238E27FC236}">
                <a16:creationId xmlns:a16="http://schemas.microsoft.com/office/drawing/2014/main" id="{DF2B4024-305C-48B5-B312-4F8147B0D8E9}"/>
              </a:ext>
            </a:extLst>
          </p:cNvPr>
          <p:cNvPicPr>
            <a:picLocks noChangeAspect="1"/>
          </p:cNvPicPr>
          <p:nvPr/>
        </p:nvPicPr>
        <p:blipFill>
          <a:blip r:embed="rId3"/>
          <a:stretch>
            <a:fillRect/>
          </a:stretch>
        </p:blipFill>
        <p:spPr>
          <a:xfrm>
            <a:off x="3398073" y="2294772"/>
            <a:ext cx="1762124" cy="1172988"/>
          </a:xfrm>
          <a:prstGeom prst="rect">
            <a:avLst/>
          </a:prstGeom>
        </p:spPr>
      </p:pic>
      <p:sp>
        <p:nvSpPr>
          <p:cNvPr id="17" name="TextBox 16">
            <a:extLst>
              <a:ext uri="{FF2B5EF4-FFF2-40B4-BE49-F238E27FC236}">
                <a16:creationId xmlns:a16="http://schemas.microsoft.com/office/drawing/2014/main" id="{7B8087BF-01ED-4CCA-A689-794B6A4049AE}"/>
              </a:ext>
            </a:extLst>
          </p:cNvPr>
          <p:cNvSpPr txBox="1"/>
          <p:nvPr/>
        </p:nvSpPr>
        <p:spPr>
          <a:xfrm>
            <a:off x="3450859" y="2281101"/>
            <a:ext cx="1889655" cy="1200329"/>
          </a:xfrm>
          <a:prstGeom prst="rect">
            <a:avLst/>
          </a:prstGeom>
          <a:noFill/>
        </p:spPr>
        <p:txBody>
          <a:bodyPr wrap="square" rtlCol="0">
            <a:spAutoFit/>
          </a:bodyPr>
          <a:lstStyle/>
          <a:p>
            <a:r>
              <a:rPr lang="nl-NL" sz="1800" b="1" dirty="0">
                <a:latin typeface="Bahnschrift Condensed" panose="020B0502040204020203" pitchFamily="34" charset="0"/>
                <a:cs typeface="Aldhabi" panose="020B0604020202020204" pitchFamily="2" charset="-78"/>
              </a:rPr>
              <a:t>In techniek werk je aan jezelf en aan een duurzame stad</a:t>
            </a:r>
          </a:p>
        </p:txBody>
      </p:sp>
      <p:pic>
        <p:nvPicPr>
          <p:cNvPr id="19" name="Picture 18" descr="A picture containing wall&#10;&#10;Description automatically generated">
            <a:extLst>
              <a:ext uri="{FF2B5EF4-FFF2-40B4-BE49-F238E27FC236}">
                <a16:creationId xmlns:a16="http://schemas.microsoft.com/office/drawing/2014/main" id="{66509B5C-22DF-4395-BA1A-9FDD8E61CE8E}"/>
              </a:ext>
            </a:extLst>
          </p:cNvPr>
          <p:cNvPicPr>
            <a:picLocks noChangeAspect="1"/>
          </p:cNvPicPr>
          <p:nvPr/>
        </p:nvPicPr>
        <p:blipFill>
          <a:blip r:embed="rId4"/>
          <a:stretch>
            <a:fillRect/>
          </a:stretch>
        </p:blipFill>
        <p:spPr>
          <a:xfrm>
            <a:off x="686591" y="1301793"/>
            <a:ext cx="1685521" cy="1144058"/>
          </a:xfrm>
          <a:prstGeom prst="rect">
            <a:avLst/>
          </a:prstGeom>
        </p:spPr>
      </p:pic>
      <p:pic>
        <p:nvPicPr>
          <p:cNvPr id="20" name="Picture 19" descr="A picture containing wall&#10;&#10;Description automatically generated">
            <a:extLst>
              <a:ext uri="{FF2B5EF4-FFF2-40B4-BE49-F238E27FC236}">
                <a16:creationId xmlns:a16="http://schemas.microsoft.com/office/drawing/2014/main" id="{5F6A842A-D921-44D8-8B0F-243DCF5C66F2}"/>
              </a:ext>
            </a:extLst>
          </p:cNvPr>
          <p:cNvPicPr>
            <a:picLocks noChangeAspect="1"/>
          </p:cNvPicPr>
          <p:nvPr/>
        </p:nvPicPr>
        <p:blipFill>
          <a:blip r:embed="rId4"/>
          <a:stretch>
            <a:fillRect/>
          </a:stretch>
        </p:blipFill>
        <p:spPr>
          <a:xfrm>
            <a:off x="774918" y="2587888"/>
            <a:ext cx="1685521" cy="1144058"/>
          </a:xfrm>
          <a:prstGeom prst="rect">
            <a:avLst/>
          </a:prstGeom>
        </p:spPr>
      </p:pic>
      <p:pic>
        <p:nvPicPr>
          <p:cNvPr id="21" name="Picture 20" descr="A picture containing wall&#10;&#10;Description automatically generated">
            <a:extLst>
              <a:ext uri="{FF2B5EF4-FFF2-40B4-BE49-F238E27FC236}">
                <a16:creationId xmlns:a16="http://schemas.microsoft.com/office/drawing/2014/main" id="{74E93CD8-E1F3-492B-9C57-40ED59D1A297}"/>
              </a:ext>
            </a:extLst>
          </p:cNvPr>
          <p:cNvPicPr>
            <a:picLocks noChangeAspect="1"/>
          </p:cNvPicPr>
          <p:nvPr/>
        </p:nvPicPr>
        <p:blipFill>
          <a:blip r:embed="rId4"/>
          <a:stretch>
            <a:fillRect/>
          </a:stretch>
        </p:blipFill>
        <p:spPr>
          <a:xfrm>
            <a:off x="2569797" y="856548"/>
            <a:ext cx="1685521" cy="1144058"/>
          </a:xfrm>
          <a:prstGeom prst="rect">
            <a:avLst/>
          </a:prstGeom>
        </p:spPr>
      </p:pic>
      <p:pic>
        <p:nvPicPr>
          <p:cNvPr id="22" name="Picture 21" descr="A picture containing wall&#10;&#10;Description automatically generated">
            <a:extLst>
              <a:ext uri="{FF2B5EF4-FFF2-40B4-BE49-F238E27FC236}">
                <a16:creationId xmlns:a16="http://schemas.microsoft.com/office/drawing/2014/main" id="{C822C82D-CA52-4381-BF75-8E3DAB0EB601}"/>
              </a:ext>
            </a:extLst>
          </p:cNvPr>
          <p:cNvPicPr>
            <a:picLocks noChangeAspect="1"/>
          </p:cNvPicPr>
          <p:nvPr/>
        </p:nvPicPr>
        <p:blipFill>
          <a:blip r:embed="rId4"/>
          <a:stretch>
            <a:fillRect/>
          </a:stretch>
        </p:blipFill>
        <p:spPr>
          <a:xfrm>
            <a:off x="2372112" y="3828836"/>
            <a:ext cx="1685521" cy="1144058"/>
          </a:xfrm>
          <a:prstGeom prst="rect">
            <a:avLst/>
          </a:prstGeom>
        </p:spPr>
      </p:pic>
      <p:pic>
        <p:nvPicPr>
          <p:cNvPr id="23" name="Picture 22" descr="A picture containing wall&#10;&#10;Description automatically generated">
            <a:extLst>
              <a:ext uri="{FF2B5EF4-FFF2-40B4-BE49-F238E27FC236}">
                <a16:creationId xmlns:a16="http://schemas.microsoft.com/office/drawing/2014/main" id="{6B5C92F2-A614-43E6-BCCD-AEEE25CA66F5}"/>
              </a:ext>
            </a:extLst>
          </p:cNvPr>
          <p:cNvPicPr>
            <a:picLocks noChangeAspect="1"/>
          </p:cNvPicPr>
          <p:nvPr/>
        </p:nvPicPr>
        <p:blipFill>
          <a:blip r:embed="rId4"/>
          <a:stretch>
            <a:fillRect/>
          </a:stretch>
        </p:blipFill>
        <p:spPr>
          <a:xfrm>
            <a:off x="4453003" y="856548"/>
            <a:ext cx="1685521" cy="1144058"/>
          </a:xfrm>
          <a:prstGeom prst="rect">
            <a:avLst/>
          </a:prstGeom>
        </p:spPr>
      </p:pic>
      <p:pic>
        <p:nvPicPr>
          <p:cNvPr id="24" name="Picture 23" descr="A picture containing wall&#10;&#10;Description automatically generated">
            <a:extLst>
              <a:ext uri="{FF2B5EF4-FFF2-40B4-BE49-F238E27FC236}">
                <a16:creationId xmlns:a16="http://schemas.microsoft.com/office/drawing/2014/main" id="{493243AA-51E5-4FB9-B1CF-1B3B7DD63819}"/>
              </a:ext>
            </a:extLst>
          </p:cNvPr>
          <p:cNvPicPr>
            <a:picLocks noChangeAspect="1"/>
          </p:cNvPicPr>
          <p:nvPr/>
        </p:nvPicPr>
        <p:blipFill>
          <a:blip r:embed="rId4"/>
          <a:stretch>
            <a:fillRect/>
          </a:stretch>
        </p:blipFill>
        <p:spPr>
          <a:xfrm>
            <a:off x="6238944" y="2645171"/>
            <a:ext cx="1685521" cy="1144058"/>
          </a:xfrm>
          <a:prstGeom prst="rect">
            <a:avLst/>
          </a:prstGeom>
        </p:spPr>
      </p:pic>
      <p:pic>
        <p:nvPicPr>
          <p:cNvPr id="25" name="Picture 24" descr="A picture containing wall&#10;&#10;Description automatically generated">
            <a:extLst>
              <a:ext uri="{FF2B5EF4-FFF2-40B4-BE49-F238E27FC236}">
                <a16:creationId xmlns:a16="http://schemas.microsoft.com/office/drawing/2014/main" id="{4543E648-C9A6-4559-B98B-6E4D8DADC0C7}"/>
              </a:ext>
            </a:extLst>
          </p:cNvPr>
          <p:cNvPicPr>
            <a:picLocks noChangeAspect="1"/>
          </p:cNvPicPr>
          <p:nvPr/>
        </p:nvPicPr>
        <p:blipFill>
          <a:blip r:embed="rId4"/>
          <a:stretch>
            <a:fillRect/>
          </a:stretch>
        </p:blipFill>
        <p:spPr>
          <a:xfrm>
            <a:off x="4675557" y="3822803"/>
            <a:ext cx="1685521" cy="1144058"/>
          </a:xfrm>
          <a:prstGeom prst="rect">
            <a:avLst/>
          </a:prstGeom>
        </p:spPr>
      </p:pic>
      <p:sp>
        <p:nvSpPr>
          <p:cNvPr id="26" name="TextBox 25">
            <a:extLst>
              <a:ext uri="{FF2B5EF4-FFF2-40B4-BE49-F238E27FC236}">
                <a16:creationId xmlns:a16="http://schemas.microsoft.com/office/drawing/2014/main" id="{07EC35D2-8C02-46D8-857B-E7EB0CC265F8}"/>
              </a:ext>
            </a:extLst>
          </p:cNvPr>
          <p:cNvSpPr txBox="1"/>
          <p:nvPr/>
        </p:nvSpPr>
        <p:spPr>
          <a:xfrm>
            <a:off x="795949" y="1424503"/>
            <a:ext cx="1664490" cy="584775"/>
          </a:xfrm>
          <a:prstGeom prst="rect">
            <a:avLst/>
          </a:prstGeom>
          <a:noFill/>
        </p:spPr>
        <p:txBody>
          <a:bodyPr wrap="square" rtlCol="0">
            <a:spAutoFit/>
          </a:bodyPr>
          <a:lstStyle/>
          <a:p>
            <a:r>
              <a:rPr lang="nl-NL" sz="1600" dirty="0">
                <a:latin typeface="Bahnschrift Condensed" panose="020B0502040204020203" pitchFamily="34" charset="0"/>
              </a:rPr>
              <a:t>De stad zelf is de nieuwe locatie</a:t>
            </a:r>
          </a:p>
        </p:txBody>
      </p:sp>
      <p:sp>
        <p:nvSpPr>
          <p:cNvPr id="27" name="TextBox 26">
            <a:extLst>
              <a:ext uri="{FF2B5EF4-FFF2-40B4-BE49-F238E27FC236}">
                <a16:creationId xmlns:a16="http://schemas.microsoft.com/office/drawing/2014/main" id="{0BE09C46-61D9-4946-9102-534FB3A8CCE3}"/>
              </a:ext>
            </a:extLst>
          </p:cNvPr>
          <p:cNvSpPr txBox="1"/>
          <p:nvPr/>
        </p:nvSpPr>
        <p:spPr>
          <a:xfrm>
            <a:off x="829466" y="2778798"/>
            <a:ext cx="1489528" cy="584775"/>
          </a:xfrm>
          <a:prstGeom prst="rect">
            <a:avLst/>
          </a:prstGeom>
          <a:noFill/>
        </p:spPr>
        <p:txBody>
          <a:bodyPr wrap="square" rtlCol="0">
            <a:spAutoFit/>
          </a:bodyPr>
          <a:lstStyle/>
          <a:p>
            <a:r>
              <a:rPr lang="nl-NL" sz="1600" dirty="0">
                <a:latin typeface="Bahnschrift Condensed" panose="020B0502040204020203" pitchFamily="34" charset="0"/>
              </a:rPr>
              <a:t>D&amp;P omvat alle techniekprofielen</a:t>
            </a:r>
          </a:p>
        </p:txBody>
      </p:sp>
      <p:sp>
        <p:nvSpPr>
          <p:cNvPr id="28" name="TextBox 27">
            <a:extLst>
              <a:ext uri="{FF2B5EF4-FFF2-40B4-BE49-F238E27FC236}">
                <a16:creationId xmlns:a16="http://schemas.microsoft.com/office/drawing/2014/main" id="{A0F3B5A5-F277-468C-834A-B6EB2B59935F}"/>
              </a:ext>
            </a:extLst>
          </p:cNvPr>
          <p:cNvSpPr txBox="1"/>
          <p:nvPr/>
        </p:nvSpPr>
        <p:spPr>
          <a:xfrm>
            <a:off x="2421109" y="3939807"/>
            <a:ext cx="1587525" cy="830997"/>
          </a:xfrm>
          <a:prstGeom prst="rect">
            <a:avLst/>
          </a:prstGeom>
          <a:noFill/>
        </p:spPr>
        <p:txBody>
          <a:bodyPr wrap="square" rtlCol="0">
            <a:spAutoFit/>
          </a:bodyPr>
          <a:lstStyle/>
          <a:p>
            <a:r>
              <a:rPr lang="nl-NL" sz="1200" dirty="0">
                <a:latin typeface="Bahnschrift Condensed" panose="020B0502040204020203" pitchFamily="34" charset="0"/>
              </a:rPr>
              <a:t>De mbo techniek opleidingen zitten allemaal vol en hebben een numerus fixus/loting</a:t>
            </a:r>
          </a:p>
        </p:txBody>
      </p:sp>
      <p:sp>
        <p:nvSpPr>
          <p:cNvPr id="29" name="TextBox 28">
            <a:extLst>
              <a:ext uri="{FF2B5EF4-FFF2-40B4-BE49-F238E27FC236}">
                <a16:creationId xmlns:a16="http://schemas.microsoft.com/office/drawing/2014/main" id="{D13458E5-5B5D-4D12-99A0-3E770489C0A3}"/>
              </a:ext>
            </a:extLst>
          </p:cNvPr>
          <p:cNvSpPr txBox="1"/>
          <p:nvPr/>
        </p:nvSpPr>
        <p:spPr>
          <a:xfrm>
            <a:off x="4723415" y="3978280"/>
            <a:ext cx="1637663" cy="938719"/>
          </a:xfrm>
          <a:prstGeom prst="rect">
            <a:avLst/>
          </a:prstGeom>
          <a:noFill/>
        </p:spPr>
        <p:txBody>
          <a:bodyPr wrap="square" rtlCol="0">
            <a:spAutoFit/>
          </a:bodyPr>
          <a:lstStyle/>
          <a:p>
            <a:r>
              <a:rPr lang="nl-NL" sz="1100" dirty="0">
                <a:latin typeface="Bahnschrift Condensed" panose="020B0502040204020203" pitchFamily="34" charset="0"/>
              </a:rPr>
              <a:t>Ouders willen dat kinderen zich creatief en innovatief kunnen uiten voor de toekomst van de stad</a:t>
            </a:r>
          </a:p>
        </p:txBody>
      </p:sp>
      <p:sp>
        <p:nvSpPr>
          <p:cNvPr id="30" name="TextBox 29">
            <a:extLst>
              <a:ext uri="{FF2B5EF4-FFF2-40B4-BE49-F238E27FC236}">
                <a16:creationId xmlns:a16="http://schemas.microsoft.com/office/drawing/2014/main" id="{34703C05-8242-4A4E-B19C-93657EDB0D7A}"/>
              </a:ext>
            </a:extLst>
          </p:cNvPr>
          <p:cNvSpPr txBox="1"/>
          <p:nvPr/>
        </p:nvSpPr>
        <p:spPr>
          <a:xfrm>
            <a:off x="2706095" y="966912"/>
            <a:ext cx="1489528" cy="830997"/>
          </a:xfrm>
          <a:prstGeom prst="rect">
            <a:avLst/>
          </a:prstGeom>
          <a:noFill/>
        </p:spPr>
        <p:txBody>
          <a:bodyPr wrap="square" rtlCol="0">
            <a:spAutoFit/>
          </a:bodyPr>
          <a:lstStyle/>
          <a:p>
            <a:r>
              <a:rPr lang="nl-NL" sz="1600" dirty="0">
                <a:latin typeface="Bahnschrift Condensed" panose="020B0502040204020203" pitchFamily="34" charset="0"/>
              </a:rPr>
              <a:t>Techniek is het leukste vak van de onderbouw</a:t>
            </a:r>
          </a:p>
        </p:txBody>
      </p:sp>
      <p:sp>
        <p:nvSpPr>
          <p:cNvPr id="31" name="TextBox 30">
            <a:extLst>
              <a:ext uri="{FF2B5EF4-FFF2-40B4-BE49-F238E27FC236}">
                <a16:creationId xmlns:a16="http://schemas.microsoft.com/office/drawing/2014/main" id="{D7685F7B-C45E-40F2-9880-46FB00B4C02C}"/>
              </a:ext>
            </a:extLst>
          </p:cNvPr>
          <p:cNvSpPr txBox="1"/>
          <p:nvPr/>
        </p:nvSpPr>
        <p:spPr>
          <a:xfrm>
            <a:off x="4541330" y="966912"/>
            <a:ext cx="1597193" cy="738664"/>
          </a:xfrm>
          <a:prstGeom prst="rect">
            <a:avLst/>
          </a:prstGeom>
          <a:noFill/>
        </p:spPr>
        <p:txBody>
          <a:bodyPr wrap="square" rtlCol="0">
            <a:spAutoFit/>
          </a:bodyPr>
          <a:lstStyle/>
          <a:p>
            <a:r>
              <a:rPr lang="nl-NL" sz="1400" dirty="0">
                <a:latin typeface="Bahnschrift Condensed" panose="020B0502040204020203" pitchFamily="34" charset="0"/>
              </a:rPr>
              <a:t>Leerlingen zijn rolmodel voor toekomstige techniekleerlingen</a:t>
            </a:r>
          </a:p>
        </p:txBody>
      </p:sp>
      <p:sp>
        <p:nvSpPr>
          <p:cNvPr id="32" name="TextBox 31">
            <a:extLst>
              <a:ext uri="{FF2B5EF4-FFF2-40B4-BE49-F238E27FC236}">
                <a16:creationId xmlns:a16="http://schemas.microsoft.com/office/drawing/2014/main" id="{B004BDCA-C63D-487B-BA73-F91F04DFD59A}"/>
              </a:ext>
            </a:extLst>
          </p:cNvPr>
          <p:cNvSpPr txBox="1"/>
          <p:nvPr/>
        </p:nvSpPr>
        <p:spPr>
          <a:xfrm>
            <a:off x="6238944" y="2713090"/>
            <a:ext cx="1764191" cy="892552"/>
          </a:xfrm>
          <a:prstGeom prst="rect">
            <a:avLst/>
          </a:prstGeom>
          <a:noFill/>
        </p:spPr>
        <p:txBody>
          <a:bodyPr wrap="square" rtlCol="0">
            <a:spAutoFit/>
          </a:bodyPr>
          <a:lstStyle/>
          <a:p>
            <a:r>
              <a:rPr lang="nl-NL" sz="1600" dirty="0">
                <a:latin typeface="Bahnschrift Condensed" panose="020B0502040204020203" pitchFamily="34" charset="0"/>
              </a:rPr>
              <a:t>“</a:t>
            </a:r>
            <a:r>
              <a:rPr lang="nl-NL" sz="1200" dirty="0">
                <a:latin typeface="Bahnschrift Condensed" panose="020B0502040204020203" pitchFamily="34" charset="0"/>
              </a:rPr>
              <a:t>Dit ben ik!”</a:t>
            </a:r>
            <a:br>
              <a:rPr lang="nl-NL" sz="1200" dirty="0">
                <a:latin typeface="Bahnschrift Condensed" panose="020B0502040204020203" pitchFamily="34" charset="0"/>
              </a:rPr>
            </a:br>
            <a:r>
              <a:rPr lang="nl-NL" sz="1200" dirty="0">
                <a:latin typeface="Bahnschrift Condensed" panose="020B0502040204020203" pitchFamily="34" charset="0"/>
              </a:rPr>
              <a:t>We creëren een situatie waarin de  leerling ervaart wat hij wil, wie hij is, en presenteert dat</a:t>
            </a:r>
          </a:p>
        </p:txBody>
      </p:sp>
      <p:sp>
        <p:nvSpPr>
          <p:cNvPr id="3" name="Slide Number Placeholder 2">
            <a:extLst>
              <a:ext uri="{FF2B5EF4-FFF2-40B4-BE49-F238E27FC236}">
                <a16:creationId xmlns:a16="http://schemas.microsoft.com/office/drawing/2014/main" id="{E1F6DA6F-2439-4C7D-9715-43B9B5075DC8}"/>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3" name="Picture 22" descr="A picture containing wall&#10;&#10;Description automatically generated">
            <a:extLst>
              <a:ext uri="{FF2B5EF4-FFF2-40B4-BE49-F238E27FC236}">
                <a16:creationId xmlns:a16="http://schemas.microsoft.com/office/drawing/2014/main" id="{47E96A3A-C99E-4DD5-A40E-DBCF92F892D3}"/>
              </a:ext>
            </a:extLst>
          </p:cNvPr>
          <p:cNvPicPr>
            <a:picLocks noChangeAspect="1"/>
          </p:cNvPicPr>
          <p:nvPr/>
        </p:nvPicPr>
        <p:blipFill>
          <a:blip r:embed="rId4"/>
          <a:stretch>
            <a:fillRect/>
          </a:stretch>
        </p:blipFill>
        <p:spPr>
          <a:xfrm>
            <a:off x="6514514" y="1193314"/>
            <a:ext cx="1942895" cy="1015663"/>
          </a:xfrm>
          <a:prstGeom prst="rect">
            <a:avLst/>
          </a:prstGeom>
        </p:spPr>
      </p:pic>
      <p:sp>
        <p:nvSpPr>
          <p:cNvPr id="6" name="TextBox 5">
            <a:extLst>
              <a:ext uri="{FF2B5EF4-FFF2-40B4-BE49-F238E27FC236}">
                <a16:creationId xmlns:a16="http://schemas.microsoft.com/office/drawing/2014/main" id="{1075AE21-A1A6-4410-AB5C-96DFC171C1F1}"/>
              </a:ext>
            </a:extLst>
          </p:cNvPr>
          <p:cNvSpPr txBox="1"/>
          <p:nvPr/>
        </p:nvSpPr>
        <p:spPr>
          <a:xfrm>
            <a:off x="6543512" y="1226241"/>
            <a:ext cx="1999753" cy="1015663"/>
          </a:xfrm>
          <a:prstGeom prst="rect">
            <a:avLst/>
          </a:prstGeom>
          <a:noFill/>
        </p:spPr>
        <p:txBody>
          <a:bodyPr wrap="square" rtlCol="0">
            <a:spAutoFit/>
          </a:bodyPr>
          <a:lstStyle/>
          <a:p>
            <a:r>
              <a:rPr lang="nl-NL" sz="1200" dirty="0">
                <a:latin typeface="Bahnschrift SemiBold Condensed" panose="020B0502040204020203" pitchFamily="34" charset="0"/>
              </a:rPr>
              <a:t>De technische vmbo-scholen en het mbo en bedrijfsleven zijn gezamenlijk in staat kwalitatief goed vmbo-onderwijs te organiseren</a:t>
            </a:r>
          </a:p>
        </p:txBody>
      </p:sp>
      <p:sp>
        <p:nvSpPr>
          <p:cNvPr id="34" name="Ondertitel 7">
            <a:extLst>
              <a:ext uri="{FF2B5EF4-FFF2-40B4-BE49-F238E27FC236}">
                <a16:creationId xmlns:a16="http://schemas.microsoft.com/office/drawing/2014/main" id="{967FA855-12C4-4ABF-8C75-C5D4D01B55F8}"/>
              </a:ext>
            </a:extLst>
          </p:cNvPr>
          <p:cNvSpPr>
            <a:spLocks noGrp="1"/>
          </p:cNvSpPr>
          <p:nvPr>
            <p:ph type="subTitle" idx="13"/>
          </p:nvPr>
        </p:nvSpPr>
        <p:spPr>
          <a:xfrm>
            <a:off x="628650" y="822975"/>
            <a:ext cx="7886700" cy="285172"/>
          </a:xfrm>
        </p:spPr>
        <p:txBody>
          <a:bodyPr/>
          <a:lstStyle/>
          <a:p>
            <a:r>
              <a:rPr lang="nl-NL" dirty="0"/>
              <a:t>Voorbeeld </a:t>
            </a:r>
          </a:p>
        </p:txBody>
      </p:sp>
    </p:spTree>
    <p:extLst>
      <p:ext uri="{BB962C8B-B14F-4D97-AF65-F5344CB8AC3E}">
        <p14:creationId xmlns:p14="http://schemas.microsoft.com/office/powerpoint/2010/main" val="409418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110E25-5F54-4A54-8DC8-57F7E44ADE2C}"/>
              </a:ext>
            </a:extLst>
          </p:cNvPr>
          <p:cNvSpPr>
            <a:spLocks noGrp="1"/>
          </p:cNvSpPr>
          <p:nvPr>
            <p:ph type="title"/>
          </p:nvPr>
        </p:nvSpPr>
        <p:spPr>
          <a:xfrm>
            <a:off x="628650" y="342451"/>
            <a:ext cx="8005552" cy="549129"/>
          </a:xfrm>
        </p:spPr>
        <p:txBody>
          <a:bodyPr>
            <a:normAutofit fontScale="90000"/>
          </a:bodyPr>
          <a:lstStyle/>
          <a:p>
            <a:r>
              <a:rPr lang="en-US" dirty="0"/>
              <a:t>Terugkijken: creatieve brainstorm Design Thinking</a:t>
            </a:r>
            <a:endParaRPr lang="nl-NL" dirty="0"/>
          </a:p>
        </p:txBody>
      </p:sp>
      <p:sp>
        <p:nvSpPr>
          <p:cNvPr id="5" name="Content Placeholder 4">
            <a:extLst>
              <a:ext uri="{FF2B5EF4-FFF2-40B4-BE49-F238E27FC236}">
                <a16:creationId xmlns:a16="http://schemas.microsoft.com/office/drawing/2014/main" id="{EF13FE52-42FE-44A0-B445-CAD75DA217E5}"/>
              </a:ext>
            </a:extLst>
          </p:cNvPr>
          <p:cNvSpPr>
            <a:spLocks noGrp="1"/>
          </p:cNvSpPr>
          <p:nvPr>
            <p:ph idx="1"/>
          </p:nvPr>
        </p:nvSpPr>
        <p:spPr>
          <a:xfrm>
            <a:off x="628650" y="1313250"/>
            <a:ext cx="7886700" cy="3830250"/>
          </a:xfrm>
        </p:spPr>
        <p:txBody>
          <a:bodyPr>
            <a:normAutofit/>
          </a:bodyPr>
          <a:lstStyle/>
          <a:p>
            <a:pPr marL="0" indent="0">
              <a:buNone/>
            </a:pPr>
            <a:r>
              <a:rPr lang="nl-NL" sz="2400" b="1" dirty="0">
                <a:solidFill>
                  <a:schemeClr val="accent2"/>
                </a:solidFill>
              </a:rPr>
              <a:t>Vier persona’s: Leerling, Ouder, Docent, Bedrijfsleider</a:t>
            </a:r>
          </a:p>
          <a:p>
            <a:endParaRPr lang="nl-NL" dirty="0"/>
          </a:p>
          <a:p>
            <a:endParaRPr lang="nl-NL" dirty="0"/>
          </a:p>
          <a:p>
            <a:endParaRPr lang="nl-NL" dirty="0"/>
          </a:p>
          <a:p>
            <a:endParaRPr lang="nl-NL" dirty="0"/>
          </a:p>
          <a:p>
            <a:endParaRPr lang="nl-NL" dirty="0"/>
          </a:p>
          <a:p>
            <a:endParaRPr lang="nl-NL" dirty="0"/>
          </a:p>
          <a:p>
            <a:pPr marL="0" indent="0">
              <a:buNone/>
            </a:pPr>
            <a:endParaRPr lang="nl-NL" dirty="0"/>
          </a:p>
          <a:p>
            <a:pPr marL="0" indent="0">
              <a:buNone/>
            </a:pPr>
            <a:endParaRPr lang="nl-NL" dirty="0"/>
          </a:p>
          <a:p>
            <a:endParaRPr lang="nl-NL" dirty="0"/>
          </a:p>
        </p:txBody>
      </p:sp>
      <p:sp>
        <p:nvSpPr>
          <p:cNvPr id="7" name="Slide Number Placeholder 6">
            <a:extLst>
              <a:ext uri="{FF2B5EF4-FFF2-40B4-BE49-F238E27FC236}">
                <a16:creationId xmlns:a16="http://schemas.microsoft.com/office/drawing/2014/main" id="{F3874A99-58BD-45EA-9040-F501AED1CE6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AFE0478-5B49-4621-B522-9F7A9D7AD67F}"/>
              </a:ext>
            </a:extLst>
          </p:cNvPr>
          <p:cNvPicPr>
            <a:picLocks noChangeAspect="1"/>
          </p:cNvPicPr>
          <p:nvPr/>
        </p:nvPicPr>
        <p:blipFill>
          <a:blip r:embed="rId3"/>
          <a:stretch>
            <a:fillRect/>
          </a:stretch>
        </p:blipFill>
        <p:spPr>
          <a:xfrm>
            <a:off x="282684" y="2182489"/>
            <a:ext cx="1797645" cy="1348234"/>
          </a:xfrm>
          <a:prstGeom prst="rect">
            <a:avLst/>
          </a:prstGeom>
        </p:spPr>
      </p:pic>
      <p:sp>
        <p:nvSpPr>
          <p:cNvPr id="9" name="TextBox 8">
            <a:extLst>
              <a:ext uri="{FF2B5EF4-FFF2-40B4-BE49-F238E27FC236}">
                <a16:creationId xmlns:a16="http://schemas.microsoft.com/office/drawing/2014/main" id="{F075A8E0-BA37-4372-ACA3-02D68BB483E4}"/>
              </a:ext>
            </a:extLst>
          </p:cNvPr>
          <p:cNvSpPr txBox="1"/>
          <p:nvPr/>
        </p:nvSpPr>
        <p:spPr>
          <a:xfrm>
            <a:off x="590721" y="1882407"/>
            <a:ext cx="1175386" cy="300082"/>
          </a:xfrm>
          <a:prstGeom prst="rect">
            <a:avLst/>
          </a:prstGeom>
          <a:noFill/>
        </p:spPr>
        <p:txBody>
          <a:bodyPr wrap="none" rtlCol="0">
            <a:spAutoFit/>
          </a:bodyPr>
          <a:lstStyle/>
          <a:p>
            <a:r>
              <a:rPr lang="nl-NL" b="1" dirty="0"/>
              <a:t>Empathy map</a:t>
            </a:r>
          </a:p>
        </p:txBody>
      </p:sp>
      <p:sp>
        <p:nvSpPr>
          <p:cNvPr id="10" name="TextBox 9">
            <a:extLst>
              <a:ext uri="{FF2B5EF4-FFF2-40B4-BE49-F238E27FC236}">
                <a16:creationId xmlns:a16="http://schemas.microsoft.com/office/drawing/2014/main" id="{A6770A68-870E-4726-90D8-E5312FFBAF23}"/>
              </a:ext>
            </a:extLst>
          </p:cNvPr>
          <p:cNvSpPr txBox="1"/>
          <p:nvPr/>
        </p:nvSpPr>
        <p:spPr>
          <a:xfrm>
            <a:off x="3206715" y="1879372"/>
            <a:ext cx="628698" cy="300082"/>
          </a:xfrm>
          <a:prstGeom prst="rect">
            <a:avLst/>
          </a:prstGeom>
          <a:noFill/>
        </p:spPr>
        <p:txBody>
          <a:bodyPr wrap="none" rtlCol="0">
            <a:spAutoFit/>
          </a:bodyPr>
          <a:lstStyle/>
          <a:p>
            <a:r>
              <a:rPr lang="nl-NL" b="1" dirty="0"/>
              <a:t>Needs</a:t>
            </a:r>
          </a:p>
        </p:txBody>
      </p:sp>
      <p:pic>
        <p:nvPicPr>
          <p:cNvPr id="12" name="Picture 11" descr="A picture containing text&#10;&#10;Description automatically generated">
            <a:extLst>
              <a:ext uri="{FF2B5EF4-FFF2-40B4-BE49-F238E27FC236}">
                <a16:creationId xmlns:a16="http://schemas.microsoft.com/office/drawing/2014/main" id="{5CC11BA0-4D3A-4624-84A2-88B3E102C80D}"/>
              </a:ext>
            </a:extLst>
          </p:cNvPr>
          <p:cNvPicPr>
            <a:picLocks noChangeAspect="1"/>
          </p:cNvPicPr>
          <p:nvPr/>
        </p:nvPicPr>
        <p:blipFill>
          <a:blip r:embed="rId4"/>
          <a:stretch>
            <a:fillRect/>
          </a:stretch>
        </p:blipFill>
        <p:spPr>
          <a:xfrm>
            <a:off x="2565602" y="2182489"/>
            <a:ext cx="1837248" cy="1377936"/>
          </a:xfrm>
          <a:prstGeom prst="rect">
            <a:avLst/>
          </a:prstGeom>
        </p:spPr>
      </p:pic>
      <p:sp>
        <p:nvSpPr>
          <p:cNvPr id="13" name="TextBox 12">
            <a:extLst>
              <a:ext uri="{FF2B5EF4-FFF2-40B4-BE49-F238E27FC236}">
                <a16:creationId xmlns:a16="http://schemas.microsoft.com/office/drawing/2014/main" id="{529A10AC-2064-4293-8F60-9668523047C0}"/>
              </a:ext>
            </a:extLst>
          </p:cNvPr>
          <p:cNvSpPr txBox="1"/>
          <p:nvPr/>
        </p:nvSpPr>
        <p:spPr>
          <a:xfrm>
            <a:off x="5527781" y="1879372"/>
            <a:ext cx="708848" cy="300082"/>
          </a:xfrm>
          <a:prstGeom prst="rect">
            <a:avLst/>
          </a:prstGeom>
          <a:noFill/>
        </p:spPr>
        <p:txBody>
          <a:bodyPr wrap="none" rtlCol="0">
            <a:spAutoFit/>
          </a:bodyPr>
          <a:lstStyle/>
          <a:p>
            <a:r>
              <a:rPr lang="nl-NL" b="1" dirty="0"/>
              <a:t>Ideeën </a:t>
            </a:r>
          </a:p>
        </p:txBody>
      </p:sp>
      <p:sp>
        <p:nvSpPr>
          <p:cNvPr id="14" name="TextBox 13">
            <a:extLst>
              <a:ext uri="{FF2B5EF4-FFF2-40B4-BE49-F238E27FC236}">
                <a16:creationId xmlns:a16="http://schemas.microsoft.com/office/drawing/2014/main" id="{C7A072F4-A625-4CBE-969D-D2FB8B8BEE42}"/>
              </a:ext>
            </a:extLst>
          </p:cNvPr>
          <p:cNvSpPr txBox="1"/>
          <p:nvPr/>
        </p:nvSpPr>
        <p:spPr>
          <a:xfrm>
            <a:off x="7625411" y="1864538"/>
            <a:ext cx="862224" cy="300082"/>
          </a:xfrm>
          <a:prstGeom prst="rect">
            <a:avLst/>
          </a:prstGeom>
          <a:noFill/>
        </p:spPr>
        <p:txBody>
          <a:bodyPr wrap="none" rtlCol="0">
            <a:spAutoFit/>
          </a:bodyPr>
          <a:lstStyle/>
          <a:p>
            <a:r>
              <a:rPr lang="nl-NL" b="1" dirty="0"/>
              <a:t>Prioriteit </a:t>
            </a:r>
          </a:p>
        </p:txBody>
      </p:sp>
      <p:sp>
        <p:nvSpPr>
          <p:cNvPr id="15" name="Arrow: Right 14">
            <a:extLst>
              <a:ext uri="{FF2B5EF4-FFF2-40B4-BE49-F238E27FC236}">
                <a16:creationId xmlns:a16="http://schemas.microsoft.com/office/drawing/2014/main" id="{3E57956A-B839-44FF-8E2E-F0D6562285FA}"/>
              </a:ext>
            </a:extLst>
          </p:cNvPr>
          <p:cNvSpPr/>
          <p:nvPr/>
        </p:nvSpPr>
        <p:spPr>
          <a:xfrm>
            <a:off x="2169766" y="2871457"/>
            <a:ext cx="306399" cy="218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6" name="Arrow: Right 15">
            <a:extLst>
              <a:ext uri="{FF2B5EF4-FFF2-40B4-BE49-F238E27FC236}">
                <a16:creationId xmlns:a16="http://schemas.microsoft.com/office/drawing/2014/main" id="{20BE77A4-65FE-4E61-A34D-CD6E1D471D2F}"/>
              </a:ext>
            </a:extLst>
          </p:cNvPr>
          <p:cNvSpPr/>
          <p:nvPr/>
        </p:nvSpPr>
        <p:spPr>
          <a:xfrm>
            <a:off x="4677335" y="2866248"/>
            <a:ext cx="306399" cy="218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Arrow: Right 16">
            <a:extLst>
              <a:ext uri="{FF2B5EF4-FFF2-40B4-BE49-F238E27FC236}">
                <a16:creationId xmlns:a16="http://schemas.microsoft.com/office/drawing/2014/main" id="{564279ED-E68F-4CF3-ACBB-D576E152DCA8}"/>
              </a:ext>
            </a:extLst>
          </p:cNvPr>
          <p:cNvSpPr/>
          <p:nvPr/>
        </p:nvSpPr>
        <p:spPr>
          <a:xfrm>
            <a:off x="6844455" y="2862773"/>
            <a:ext cx="306399" cy="218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5" descr="A picture containing items&#10;&#10;Description automatically generated">
            <a:extLst>
              <a:ext uri="{FF2B5EF4-FFF2-40B4-BE49-F238E27FC236}">
                <a16:creationId xmlns:a16="http://schemas.microsoft.com/office/drawing/2014/main" id="{6AED47FC-19E1-4F4D-A69A-805B0376A676}"/>
              </a:ext>
            </a:extLst>
          </p:cNvPr>
          <p:cNvPicPr>
            <a:picLocks noChangeAspect="1"/>
          </p:cNvPicPr>
          <p:nvPr/>
        </p:nvPicPr>
        <p:blipFill>
          <a:blip r:embed="rId5"/>
          <a:stretch>
            <a:fillRect/>
          </a:stretch>
        </p:blipFill>
        <p:spPr>
          <a:xfrm>
            <a:off x="5145011" y="2182489"/>
            <a:ext cx="1324289" cy="176571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977FED1B-2D58-426D-AD0F-D9BE87AD8D0E}"/>
              </a:ext>
            </a:extLst>
          </p:cNvPr>
          <p:cNvPicPr>
            <a:picLocks noChangeAspect="1"/>
          </p:cNvPicPr>
          <p:nvPr/>
        </p:nvPicPr>
        <p:blipFill>
          <a:blip r:embed="rId6"/>
          <a:stretch>
            <a:fillRect/>
          </a:stretch>
        </p:blipFill>
        <p:spPr>
          <a:xfrm>
            <a:off x="7439073" y="2182489"/>
            <a:ext cx="1319879" cy="1759839"/>
          </a:xfrm>
          <a:prstGeom prst="rect">
            <a:avLst/>
          </a:prstGeom>
        </p:spPr>
      </p:pic>
    </p:spTree>
    <p:extLst>
      <p:ext uri="{BB962C8B-B14F-4D97-AF65-F5344CB8AC3E}">
        <p14:creationId xmlns:p14="http://schemas.microsoft.com/office/powerpoint/2010/main" val="3847460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EDFFA4AB-D1AC-417B-9FBE-F8F4B851F736}"/>
              </a:ext>
            </a:extLst>
          </p:cNvPr>
          <p:cNvCxnSpPr/>
          <p:nvPr/>
        </p:nvCxnSpPr>
        <p:spPr>
          <a:xfrm>
            <a:off x="4572000" y="-24493"/>
            <a:ext cx="0" cy="51435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A93643F-7A99-40A7-9FD3-EC474351D923}"/>
              </a:ext>
            </a:extLst>
          </p:cNvPr>
          <p:cNvCxnSpPr>
            <a:cxnSpLocks/>
          </p:cNvCxnSpPr>
          <p:nvPr/>
        </p:nvCxnSpPr>
        <p:spPr>
          <a:xfrm flipV="1">
            <a:off x="0" y="2514600"/>
            <a:ext cx="9144000" cy="5715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B53358B-5648-4DC3-A2CE-F1A0C3056B03}"/>
              </a:ext>
            </a:extLst>
          </p:cNvPr>
          <p:cNvSpPr txBox="1"/>
          <p:nvPr/>
        </p:nvSpPr>
        <p:spPr>
          <a:xfrm>
            <a:off x="220435" y="135346"/>
            <a:ext cx="2166299" cy="338554"/>
          </a:xfrm>
          <a:prstGeom prst="rect">
            <a:avLst/>
          </a:prstGeom>
          <a:noFill/>
        </p:spPr>
        <p:txBody>
          <a:bodyPr wrap="none" rtlCol="0">
            <a:spAutoFit/>
          </a:bodyPr>
          <a:lstStyle/>
          <a:p>
            <a:r>
              <a:rPr lang="nl-NL" sz="1600" b="1" dirty="0"/>
              <a:t>Werkboek 1: Regiovisie</a:t>
            </a:r>
          </a:p>
        </p:txBody>
      </p:sp>
      <p:sp>
        <p:nvSpPr>
          <p:cNvPr id="8" name="TextBox 7">
            <a:extLst>
              <a:ext uri="{FF2B5EF4-FFF2-40B4-BE49-F238E27FC236}">
                <a16:creationId xmlns:a16="http://schemas.microsoft.com/office/drawing/2014/main" id="{32EA12C6-E445-442F-999B-9A722A32D04D}"/>
              </a:ext>
            </a:extLst>
          </p:cNvPr>
          <p:cNvSpPr txBox="1"/>
          <p:nvPr/>
        </p:nvSpPr>
        <p:spPr>
          <a:xfrm>
            <a:off x="6608563" y="88909"/>
            <a:ext cx="2548390" cy="338554"/>
          </a:xfrm>
          <a:prstGeom prst="rect">
            <a:avLst/>
          </a:prstGeom>
          <a:noFill/>
        </p:spPr>
        <p:txBody>
          <a:bodyPr wrap="none" rtlCol="0">
            <a:spAutoFit/>
          </a:bodyPr>
          <a:lstStyle/>
          <a:p>
            <a:r>
              <a:rPr lang="nl-NL" sz="1600" b="1" dirty="0"/>
              <a:t>Werkboek 3: Plan on a Page</a:t>
            </a:r>
          </a:p>
        </p:txBody>
      </p:sp>
      <p:sp>
        <p:nvSpPr>
          <p:cNvPr id="9" name="TextBox 8">
            <a:extLst>
              <a:ext uri="{FF2B5EF4-FFF2-40B4-BE49-F238E27FC236}">
                <a16:creationId xmlns:a16="http://schemas.microsoft.com/office/drawing/2014/main" id="{E69A4DF9-6B62-43B8-B88D-2B32F902A637}"/>
              </a:ext>
            </a:extLst>
          </p:cNvPr>
          <p:cNvSpPr txBox="1"/>
          <p:nvPr/>
        </p:nvSpPr>
        <p:spPr>
          <a:xfrm>
            <a:off x="269147" y="4754592"/>
            <a:ext cx="2243499" cy="338554"/>
          </a:xfrm>
          <a:prstGeom prst="rect">
            <a:avLst/>
          </a:prstGeom>
          <a:noFill/>
        </p:spPr>
        <p:txBody>
          <a:bodyPr wrap="none" rtlCol="0">
            <a:spAutoFit/>
          </a:bodyPr>
          <a:lstStyle/>
          <a:p>
            <a:r>
              <a:rPr lang="nl-NL" sz="1600" b="1" dirty="0"/>
              <a:t>Design Thinking Toolbox</a:t>
            </a:r>
          </a:p>
        </p:txBody>
      </p:sp>
      <p:sp>
        <p:nvSpPr>
          <p:cNvPr id="11" name="Rectangle 10">
            <a:extLst>
              <a:ext uri="{FF2B5EF4-FFF2-40B4-BE49-F238E27FC236}">
                <a16:creationId xmlns:a16="http://schemas.microsoft.com/office/drawing/2014/main" id="{111CA759-9A8E-4613-A568-0F978F98D5DA}"/>
              </a:ext>
            </a:extLst>
          </p:cNvPr>
          <p:cNvSpPr/>
          <p:nvPr/>
        </p:nvSpPr>
        <p:spPr>
          <a:xfrm>
            <a:off x="8194852" y="4073979"/>
            <a:ext cx="949145" cy="10695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xtBox 9">
            <a:extLst>
              <a:ext uri="{FF2B5EF4-FFF2-40B4-BE49-F238E27FC236}">
                <a16:creationId xmlns:a16="http://schemas.microsoft.com/office/drawing/2014/main" id="{4DD84D90-F130-4E3D-B51D-2B95E14E09F1}"/>
              </a:ext>
            </a:extLst>
          </p:cNvPr>
          <p:cNvSpPr txBox="1"/>
          <p:nvPr/>
        </p:nvSpPr>
        <p:spPr>
          <a:xfrm>
            <a:off x="5951238" y="4732509"/>
            <a:ext cx="3228448" cy="338554"/>
          </a:xfrm>
          <a:prstGeom prst="rect">
            <a:avLst/>
          </a:prstGeom>
          <a:noFill/>
        </p:spPr>
        <p:txBody>
          <a:bodyPr wrap="none" rtlCol="0">
            <a:spAutoFit/>
          </a:bodyPr>
          <a:lstStyle/>
          <a:p>
            <a:r>
              <a:rPr lang="nl-NL" sz="1600" b="1" dirty="0"/>
              <a:t>Werkboek 4: Plan on a page vervolg</a:t>
            </a:r>
          </a:p>
        </p:txBody>
      </p:sp>
      <p:pic>
        <p:nvPicPr>
          <p:cNvPr id="15" name="Picture 14" descr="A close up of a sign&#10;&#10;Description automatically generated">
            <a:extLst>
              <a:ext uri="{FF2B5EF4-FFF2-40B4-BE49-F238E27FC236}">
                <a16:creationId xmlns:a16="http://schemas.microsoft.com/office/drawing/2014/main" id="{26D7C306-8A54-41ED-ABFE-72C17ABB154D}"/>
              </a:ext>
            </a:extLst>
          </p:cNvPr>
          <p:cNvPicPr>
            <a:picLocks noChangeAspect="1"/>
          </p:cNvPicPr>
          <p:nvPr/>
        </p:nvPicPr>
        <p:blipFill>
          <a:blip r:embed="rId3"/>
          <a:stretch>
            <a:fillRect/>
          </a:stretch>
        </p:blipFill>
        <p:spPr>
          <a:xfrm>
            <a:off x="232100" y="723272"/>
            <a:ext cx="1102014" cy="1004225"/>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10AB7DDC-6E42-4A83-9507-1574D8BB83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49" y="3069029"/>
            <a:ext cx="1220123" cy="1220123"/>
          </a:xfrm>
          <a:prstGeom prst="rect">
            <a:avLst/>
          </a:prstGeom>
        </p:spPr>
      </p:pic>
      <p:pic>
        <p:nvPicPr>
          <p:cNvPr id="21" name="Picture 20" descr="A screenshot of a cell phone&#10;&#10;Description generated with very high confidence">
            <a:extLst>
              <a:ext uri="{FF2B5EF4-FFF2-40B4-BE49-F238E27FC236}">
                <a16:creationId xmlns:a16="http://schemas.microsoft.com/office/drawing/2014/main" id="{D912C28E-E2DE-44EB-B2EA-2865FC10B9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9574" y="1034972"/>
            <a:ext cx="834788" cy="857181"/>
          </a:xfrm>
          <a:prstGeom prst="rect">
            <a:avLst/>
          </a:prstGeom>
        </p:spPr>
      </p:pic>
      <p:pic>
        <p:nvPicPr>
          <p:cNvPr id="24" name="Picture 23">
            <a:extLst>
              <a:ext uri="{FF2B5EF4-FFF2-40B4-BE49-F238E27FC236}">
                <a16:creationId xmlns:a16="http://schemas.microsoft.com/office/drawing/2014/main" id="{9BF4C79F-61AB-428B-B613-1BDFAAAEB2F3}"/>
              </a:ext>
            </a:extLst>
          </p:cNvPr>
          <p:cNvPicPr>
            <a:picLocks noChangeAspect="1"/>
          </p:cNvPicPr>
          <p:nvPr/>
        </p:nvPicPr>
        <p:blipFill>
          <a:blip r:embed="rId6"/>
          <a:stretch>
            <a:fillRect/>
          </a:stretch>
        </p:blipFill>
        <p:spPr>
          <a:xfrm>
            <a:off x="8051530" y="2697944"/>
            <a:ext cx="952323" cy="652068"/>
          </a:xfrm>
          <a:prstGeom prst="rect">
            <a:avLst/>
          </a:prstGeom>
        </p:spPr>
      </p:pic>
      <p:pic>
        <p:nvPicPr>
          <p:cNvPr id="26" name="Picture 25">
            <a:extLst>
              <a:ext uri="{FF2B5EF4-FFF2-40B4-BE49-F238E27FC236}">
                <a16:creationId xmlns:a16="http://schemas.microsoft.com/office/drawing/2014/main" id="{E74BEBB8-D824-461B-958D-BE3DB0AFB708}"/>
              </a:ext>
            </a:extLst>
          </p:cNvPr>
          <p:cNvPicPr>
            <a:picLocks noChangeAspect="1"/>
          </p:cNvPicPr>
          <p:nvPr/>
        </p:nvPicPr>
        <p:blipFill>
          <a:blip r:embed="rId7"/>
          <a:stretch>
            <a:fillRect/>
          </a:stretch>
        </p:blipFill>
        <p:spPr>
          <a:xfrm>
            <a:off x="7117650" y="2556292"/>
            <a:ext cx="739753" cy="957626"/>
          </a:xfrm>
          <a:prstGeom prst="rect">
            <a:avLst/>
          </a:prstGeom>
        </p:spPr>
      </p:pic>
      <p:pic>
        <p:nvPicPr>
          <p:cNvPr id="28" name="Picture 27" descr="A close up of a device&#10;&#10;Description automatically generated">
            <a:extLst>
              <a:ext uri="{FF2B5EF4-FFF2-40B4-BE49-F238E27FC236}">
                <a16:creationId xmlns:a16="http://schemas.microsoft.com/office/drawing/2014/main" id="{8F7A63D3-DDEA-4693-BDB3-B91288208DCA}"/>
              </a:ext>
            </a:extLst>
          </p:cNvPr>
          <p:cNvPicPr>
            <a:picLocks noChangeAspect="1"/>
          </p:cNvPicPr>
          <p:nvPr/>
        </p:nvPicPr>
        <p:blipFill>
          <a:blip r:embed="rId8"/>
          <a:stretch>
            <a:fillRect/>
          </a:stretch>
        </p:blipFill>
        <p:spPr>
          <a:xfrm>
            <a:off x="1185281" y="2853807"/>
            <a:ext cx="1600199" cy="960119"/>
          </a:xfrm>
          <a:prstGeom prst="rect">
            <a:avLst/>
          </a:prstGeom>
        </p:spPr>
      </p:pic>
      <p:pic>
        <p:nvPicPr>
          <p:cNvPr id="30" name="Picture 29">
            <a:extLst>
              <a:ext uri="{FF2B5EF4-FFF2-40B4-BE49-F238E27FC236}">
                <a16:creationId xmlns:a16="http://schemas.microsoft.com/office/drawing/2014/main" id="{502CAA9D-1C0B-4476-A554-BCDA86D662DF}"/>
              </a:ext>
            </a:extLst>
          </p:cNvPr>
          <p:cNvPicPr>
            <a:picLocks noChangeAspect="1"/>
          </p:cNvPicPr>
          <p:nvPr/>
        </p:nvPicPr>
        <p:blipFill>
          <a:blip r:embed="rId9"/>
          <a:stretch>
            <a:fillRect/>
          </a:stretch>
        </p:blipFill>
        <p:spPr>
          <a:xfrm>
            <a:off x="2393236" y="247157"/>
            <a:ext cx="1555042" cy="844629"/>
          </a:xfrm>
          <a:prstGeom prst="rect">
            <a:avLst/>
          </a:prstGeom>
        </p:spPr>
      </p:pic>
      <p:sp>
        <p:nvSpPr>
          <p:cNvPr id="33" name="TextBox 32">
            <a:extLst>
              <a:ext uri="{FF2B5EF4-FFF2-40B4-BE49-F238E27FC236}">
                <a16:creationId xmlns:a16="http://schemas.microsoft.com/office/drawing/2014/main" id="{64AAB41B-277D-4A5A-906C-6CBBECC4D014}"/>
              </a:ext>
            </a:extLst>
          </p:cNvPr>
          <p:cNvSpPr txBox="1"/>
          <p:nvPr/>
        </p:nvSpPr>
        <p:spPr>
          <a:xfrm>
            <a:off x="439376" y="1548317"/>
            <a:ext cx="516488" cy="300082"/>
          </a:xfrm>
          <a:prstGeom prst="rect">
            <a:avLst/>
          </a:prstGeom>
          <a:noFill/>
        </p:spPr>
        <p:txBody>
          <a:bodyPr wrap="none" rtlCol="0">
            <a:spAutoFit/>
          </a:bodyPr>
          <a:lstStyle/>
          <a:p>
            <a:r>
              <a:rPr lang="nl-NL" dirty="0"/>
              <a:t>Visie</a:t>
            </a:r>
          </a:p>
        </p:txBody>
      </p:sp>
      <p:sp>
        <p:nvSpPr>
          <p:cNvPr id="34" name="TextBox 33">
            <a:extLst>
              <a:ext uri="{FF2B5EF4-FFF2-40B4-BE49-F238E27FC236}">
                <a16:creationId xmlns:a16="http://schemas.microsoft.com/office/drawing/2014/main" id="{D3E3D115-5584-4251-8F9A-F2DDA89BA991}"/>
              </a:ext>
            </a:extLst>
          </p:cNvPr>
          <p:cNvSpPr txBox="1"/>
          <p:nvPr/>
        </p:nvSpPr>
        <p:spPr>
          <a:xfrm>
            <a:off x="2809711" y="1062672"/>
            <a:ext cx="899029" cy="300082"/>
          </a:xfrm>
          <a:prstGeom prst="rect">
            <a:avLst/>
          </a:prstGeom>
          <a:noFill/>
        </p:spPr>
        <p:txBody>
          <a:bodyPr wrap="none" rtlCol="0">
            <a:spAutoFit/>
          </a:bodyPr>
          <a:lstStyle/>
          <a:p>
            <a:r>
              <a:rPr lang="nl-NL" dirty="0"/>
              <a:t>Kwantiteit</a:t>
            </a:r>
          </a:p>
        </p:txBody>
      </p:sp>
      <p:sp>
        <p:nvSpPr>
          <p:cNvPr id="35" name="TextBox 34">
            <a:extLst>
              <a:ext uri="{FF2B5EF4-FFF2-40B4-BE49-F238E27FC236}">
                <a16:creationId xmlns:a16="http://schemas.microsoft.com/office/drawing/2014/main" id="{71AE5E6B-58C6-471E-86BF-584D5A5EEA5F}"/>
              </a:ext>
            </a:extLst>
          </p:cNvPr>
          <p:cNvSpPr txBox="1"/>
          <p:nvPr/>
        </p:nvSpPr>
        <p:spPr>
          <a:xfrm>
            <a:off x="1248006" y="2169983"/>
            <a:ext cx="1207382" cy="300082"/>
          </a:xfrm>
          <a:prstGeom prst="rect">
            <a:avLst/>
          </a:prstGeom>
          <a:noFill/>
        </p:spPr>
        <p:txBody>
          <a:bodyPr wrap="none" rtlCol="0">
            <a:spAutoFit/>
          </a:bodyPr>
          <a:lstStyle/>
          <a:p>
            <a:r>
              <a:rPr lang="nl-NL" dirty="0"/>
              <a:t>Huidig aanbod</a:t>
            </a:r>
          </a:p>
        </p:txBody>
      </p:sp>
      <p:pic>
        <p:nvPicPr>
          <p:cNvPr id="36" name="Picture 35" descr="A close up of a map&#10;&#10;Description automatically generated">
            <a:extLst>
              <a:ext uri="{FF2B5EF4-FFF2-40B4-BE49-F238E27FC236}">
                <a16:creationId xmlns:a16="http://schemas.microsoft.com/office/drawing/2014/main" id="{7AD3D9C7-7C14-44CC-AE05-1EA535DAD467}"/>
              </a:ext>
            </a:extLst>
          </p:cNvPr>
          <p:cNvPicPr>
            <a:picLocks noChangeAspect="1"/>
          </p:cNvPicPr>
          <p:nvPr/>
        </p:nvPicPr>
        <p:blipFill>
          <a:blip r:embed="rId10"/>
          <a:stretch>
            <a:fillRect/>
          </a:stretch>
        </p:blipFill>
        <p:spPr>
          <a:xfrm>
            <a:off x="1362118" y="1519125"/>
            <a:ext cx="905141" cy="627224"/>
          </a:xfrm>
          <a:prstGeom prst="rect">
            <a:avLst/>
          </a:prstGeom>
        </p:spPr>
      </p:pic>
      <p:sp>
        <p:nvSpPr>
          <p:cNvPr id="39" name="TextBox 38">
            <a:extLst>
              <a:ext uri="{FF2B5EF4-FFF2-40B4-BE49-F238E27FC236}">
                <a16:creationId xmlns:a16="http://schemas.microsoft.com/office/drawing/2014/main" id="{833597E5-3286-4DB9-80DE-A2466069B7C1}"/>
              </a:ext>
            </a:extLst>
          </p:cNvPr>
          <p:cNvSpPr txBox="1"/>
          <p:nvPr/>
        </p:nvSpPr>
        <p:spPr>
          <a:xfrm>
            <a:off x="319468" y="4284165"/>
            <a:ext cx="1005981" cy="507831"/>
          </a:xfrm>
          <a:prstGeom prst="rect">
            <a:avLst/>
          </a:prstGeom>
          <a:noFill/>
        </p:spPr>
        <p:txBody>
          <a:bodyPr wrap="none" rtlCol="0">
            <a:spAutoFit/>
          </a:bodyPr>
          <a:lstStyle/>
          <a:p>
            <a:r>
              <a:rPr lang="nl-NL" dirty="0"/>
              <a:t>Innovatieve</a:t>
            </a:r>
          </a:p>
          <a:p>
            <a:r>
              <a:rPr lang="nl-NL" dirty="0"/>
              <a:t>Ideeën</a:t>
            </a:r>
          </a:p>
        </p:txBody>
      </p:sp>
      <p:pic>
        <p:nvPicPr>
          <p:cNvPr id="41" name="Picture 40" descr="A close up of a light&#10;&#10;Description automatically generated">
            <a:extLst>
              <a:ext uri="{FF2B5EF4-FFF2-40B4-BE49-F238E27FC236}">
                <a16:creationId xmlns:a16="http://schemas.microsoft.com/office/drawing/2014/main" id="{44F2CA5E-BE0E-4C1D-A4B2-3DC7F043C23A}"/>
              </a:ext>
            </a:extLst>
          </p:cNvPr>
          <p:cNvPicPr>
            <a:picLocks noChangeAspect="1"/>
          </p:cNvPicPr>
          <p:nvPr/>
        </p:nvPicPr>
        <p:blipFill>
          <a:blip r:embed="rId11"/>
          <a:stretch>
            <a:fillRect/>
          </a:stretch>
        </p:blipFill>
        <p:spPr>
          <a:xfrm>
            <a:off x="3817371" y="3090285"/>
            <a:ext cx="597512" cy="1493780"/>
          </a:xfrm>
          <a:prstGeom prst="rect">
            <a:avLst/>
          </a:prstGeom>
        </p:spPr>
      </p:pic>
      <p:sp>
        <p:nvSpPr>
          <p:cNvPr id="42" name="TextBox 41">
            <a:extLst>
              <a:ext uri="{FF2B5EF4-FFF2-40B4-BE49-F238E27FC236}">
                <a16:creationId xmlns:a16="http://schemas.microsoft.com/office/drawing/2014/main" id="{8C40321D-DC5C-4D90-B39D-CF3FC2DE7EE9}"/>
              </a:ext>
            </a:extLst>
          </p:cNvPr>
          <p:cNvSpPr txBox="1"/>
          <p:nvPr/>
        </p:nvSpPr>
        <p:spPr>
          <a:xfrm>
            <a:off x="3735678" y="4601704"/>
            <a:ext cx="846707" cy="300082"/>
          </a:xfrm>
          <a:prstGeom prst="rect">
            <a:avLst/>
          </a:prstGeom>
          <a:noFill/>
        </p:spPr>
        <p:txBody>
          <a:bodyPr wrap="none" rtlCol="0">
            <a:spAutoFit/>
          </a:bodyPr>
          <a:lstStyle/>
          <a:p>
            <a:r>
              <a:rPr lang="nl-NL" dirty="0"/>
              <a:t>Mijlpalen</a:t>
            </a:r>
          </a:p>
        </p:txBody>
      </p:sp>
      <p:sp>
        <p:nvSpPr>
          <p:cNvPr id="43" name="TextBox 42">
            <a:extLst>
              <a:ext uri="{FF2B5EF4-FFF2-40B4-BE49-F238E27FC236}">
                <a16:creationId xmlns:a16="http://schemas.microsoft.com/office/drawing/2014/main" id="{02C15305-6AD3-49DC-9999-4FBCB7BCD228}"/>
              </a:ext>
            </a:extLst>
          </p:cNvPr>
          <p:cNvSpPr txBox="1"/>
          <p:nvPr/>
        </p:nvSpPr>
        <p:spPr>
          <a:xfrm>
            <a:off x="1638373" y="3816195"/>
            <a:ext cx="671979" cy="300082"/>
          </a:xfrm>
          <a:prstGeom prst="rect">
            <a:avLst/>
          </a:prstGeom>
          <a:noFill/>
        </p:spPr>
        <p:txBody>
          <a:bodyPr wrap="none" rtlCol="0">
            <a:spAutoFit/>
          </a:bodyPr>
          <a:lstStyle/>
          <a:p>
            <a:r>
              <a:rPr lang="nl-NL" dirty="0"/>
              <a:t>Impact</a:t>
            </a:r>
          </a:p>
        </p:txBody>
      </p:sp>
      <p:pic>
        <p:nvPicPr>
          <p:cNvPr id="45" name="Picture 44" descr="A close up of a logo&#10;&#10;Description automatically generated">
            <a:extLst>
              <a:ext uri="{FF2B5EF4-FFF2-40B4-BE49-F238E27FC236}">
                <a16:creationId xmlns:a16="http://schemas.microsoft.com/office/drawing/2014/main" id="{F044A144-90C9-49DE-A1D6-520161793C40}"/>
              </a:ext>
            </a:extLst>
          </p:cNvPr>
          <p:cNvPicPr>
            <a:picLocks noChangeAspect="1"/>
          </p:cNvPicPr>
          <p:nvPr/>
        </p:nvPicPr>
        <p:blipFill>
          <a:blip r:embed="rId12"/>
          <a:stretch>
            <a:fillRect/>
          </a:stretch>
        </p:blipFill>
        <p:spPr>
          <a:xfrm>
            <a:off x="3133586" y="1431959"/>
            <a:ext cx="623160" cy="839648"/>
          </a:xfrm>
          <a:prstGeom prst="rect">
            <a:avLst/>
          </a:prstGeom>
        </p:spPr>
      </p:pic>
      <p:sp>
        <p:nvSpPr>
          <p:cNvPr id="46" name="TextBox 45">
            <a:extLst>
              <a:ext uri="{FF2B5EF4-FFF2-40B4-BE49-F238E27FC236}">
                <a16:creationId xmlns:a16="http://schemas.microsoft.com/office/drawing/2014/main" id="{41512A58-E3F4-4F1E-8EF6-5BB2484C26CD}"/>
              </a:ext>
            </a:extLst>
          </p:cNvPr>
          <p:cNvSpPr txBox="1"/>
          <p:nvPr/>
        </p:nvSpPr>
        <p:spPr>
          <a:xfrm>
            <a:off x="2970549" y="2206081"/>
            <a:ext cx="957698" cy="300082"/>
          </a:xfrm>
          <a:prstGeom prst="rect">
            <a:avLst/>
          </a:prstGeom>
          <a:noFill/>
        </p:spPr>
        <p:txBody>
          <a:bodyPr wrap="none" rtlCol="0">
            <a:spAutoFit/>
          </a:bodyPr>
          <a:lstStyle/>
          <a:p>
            <a:r>
              <a:rPr lang="nl-NL" dirty="0"/>
              <a:t>Problemen</a:t>
            </a:r>
          </a:p>
        </p:txBody>
      </p:sp>
      <p:sp>
        <p:nvSpPr>
          <p:cNvPr id="47" name="Arrow: Down 46">
            <a:extLst>
              <a:ext uri="{FF2B5EF4-FFF2-40B4-BE49-F238E27FC236}">
                <a16:creationId xmlns:a16="http://schemas.microsoft.com/office/drawing/2014/main" id="{73155479-7EC7-4A6C-9564-8165544FC048}"/>
              </a:ext>
            </a:extLst>
          </p:cNvPr>
          <p:cNvSpPr/>
          <p:nvPr/>
        </p:nvSpPr>
        <p:spPr>
          <a:xfrm rot="10800000">
            <a:off x="1846654" y="2874027"/>
            <a:ext cx="336436" cy="908195"/>
          </a:xfrm>
          <a:prstGeom prst="downArrow">
            <a:avLst/>
          </a:prstGeom>
          <a:solidFill>
            <a:srgbClr val="F493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49" name="Picture 48">
            <a:extLst>
              <a:ext uri="{FF2B5EF4-FFF2-40B4-BE49-F238E27FC236}">
                <a16:creationId xmlns:a16="http://schemas.microsoft.com/office/drawing/2014/main" id="{BF458661-AFF2-45A8-8273-FE064C9828B0}"/>
              </a:ext>
            </a:extLst>
          </p:cNvPr>
          <p:cNvPicPr>
            <a:picLocks noChangeAspect="1"/>
          </p:cNvPicPr>
          <p:nvPr/>
        </p:nvPicPr>
        <p:blipFill>
          <a:blip r:embed="rId13"/>
          <a:stretch>
            <a:fillRect/>
          </a:stretch>
        </p:blipFill>
        <p:spPr>
          <a:xfrm>
            <a:off x="2595252" y="3283632"/>
            <a:ext cx="597511" cy="1396939"/>
          </a:xfrm>
          <a:prstGeom prst="rect">
            <a:avLst/>
          </a:prstGeom>
        </p:spPr>
      </p:pic>
      <p:sp>
        <p:nvSpPr>
          <p:cNvPr id="50" name="TextBox 49">
            <a:extLst>
              <a:ext uri="{FF2B5EF4-FFF2-40B4-BE49-F238E27FC236}">
                <a16:creationId xmlns:a16="http://schemas.microsoft.com/office/drawing/2014/main" id="{10F6F280-1A37-487A-B710-C1FCBD29375B}"/>
              </a:ext>
            </a:extLst>
          </p:cNvPr>
          <p:cNvSpPr txBox="1"/>
          <p:nvPr/>
        </p:nvSpPr>
        <p:spPr>
          <a:xfrm>
            <a:off x="2536424" y="4680571"/>
            <a:ext cx="896207" cy="300082"/>
          </a:xfrm>
          <a:prstGeom prst="rect">
            <a:avLst/>
          </a:prstGeom>
          <a:noFill/>
        </p:spPr>
        <p:txBody>
          <a:bodyPr wrap="none" rtlCol="0">
            <a:spAutoFit/>
          </a:bodyPr>
          <a:lstStyle/>
          <a:p>
            <a:r>
              <a:rPr lang="nl-NL" dirty="0"/>
              <a:t>Behoeftes</a:t>
            </a:r>
          </a:p>
        </p:txBody>
      </p:sp>
      <p:pic>
        <p:nvPicPr>
          <p:cNvPr id="52" name="Picture 51" descr="A close up of a sign&#10;&#10;Description automatically generated">
            <a:extLst>
              <a:ext uri="{FF2B5EF4-FFF2-40B4-BE49-F238E27FC236}">
                <a16:creationId xmlns:a16="http://schemas.microsoft.com/office/drawing/2014/main" id="{C519B1EC-E9EB-47CC-A10E-E4C096EEDEF1}"/>
              </a:ext>
            </a:extLst>
          </p:cNvPr>
          <p:cNvPicPr>
            <a:picLocks noChangeAspect="1"/>
          </p:cNvPicPr>
          <p:nvPr/>
        </p:nvPicPr>
        <p:blipFill>
          <a:blip r:embed="rId14"/>
          <a:stretch>
            <a:fillRect/>
          </a:stretch>
        </p:blipFill>
        <p:spPr>
          <a:xfrm>
            <a:off x="5147702" y="2721333"/>
            <a:ext cx="705070" cy="562299"/>
          </a:xfrm>
          <a:prstGeom prst="rect">
            <a:avLst/>
          </a:prstGeom>
        </p:spPr>
      </p:pic>
      <p:sp>
        <p:nvSpPr>
          <p:cNvPr id="53" name="TextBox 52">
            <a:extLst>
              <a:ext uri="{FF2B5EF4-FFF2-40B4-BE49-F238E27FC236}">
                <a16:creationId xmlns:a16="http://schemas.microsoft.com/office/drawing/2014/main" id="{DC02FF11-3202-44D7-99BF-70C9769FC0A8}"/>
              </a:ext>
            </a:extLst>
          </p:cNvPr>
          <p:cNvSpPr txBox="1"/>
          <p:nvPr/>
        </p:nvSpPr>
        <p:spPr>
          <a:xfrm>
            <a:off x="5147702" y="3287851"/>
            <a:ext cx="690445" cy="300082"/>
          </a:xfrm>
          <a:prstGeom prst="rect">
            <a:avLst/>
          </a:prstGeom>
          <a:noFill/>
        </p:spPr>
        <p:txBody>
          <a:bodyPr wrap="none" rtlCol="0">
            <a:spAutoFit/>
          </a:bodyPr>
          <a:lstStyle/>
          <a:p>
            <a:r>
              <a:rPr lang="nl-NL" dirty="0"/>
              <a:t>Risico’s</a:t>
            </a:r>
          </a:p>
        </p:txBody>
      </p:sp>
      <p:sp>
        <p:nvSpPr>
          <p:cNvPr id="57" name="TextBox 56">
            <a:extLst>
              <a:ext uri="{FF2B5EF4-FFF2-40B4-BE49-F238E27FC236}">
                <a16:creationId xmlns:a16="http://schemas.microsoft.com/office/drawing/2014/main" id="{2B832EDE-5DA1-49AC-8CE6-BC55E6797824}"/>
              </a:ext>
            </a:extLst>
          </p:cNvPr>
          <p:cNvSpPr txBox="1"/>
          <p:nvPr/>
        </p:nvSpPr>
        <p:spPr>
          <a:xfrm>
            <a:off x="6148989" y="4270477"/>
            <a:ext cx="854401" cy="300082"/>
          </a:xfrm>
          <a:prstGeom prst="rect">
            <a:avLst/>
          </a:prstGeom>
          <a:noFill/>
        </p:spPr>
        <p:txBody>
          <a:bodyPr wrap="none" rtlCol="0">
            <a:spAutoFit/>
          </a:bodyPr>
          <a:lstStyle/>
          <a:p>
            <a:r>
              <a:rPr lang="nl-NL" dirty="0"/>
              <a:t>Besturing</a:t>
            </a:r>
          </a:p>
        </p:txBody>
      </p:sp>
      <p:sp>
        <p:nvSpPr>
          <p:cNvPr id="58" name="TextBox 57">
            <a:extLst>
              <a:ext uri="{FF2B5EF4-FFF2-40B4-BE49-F238E27FC236}">
                <a16:creationId xmlns:a16="http://schemas.microsoft.com/office/drawing/2014/main" id="{6AD88CA2-C520-4BEE-B539-9BB30E26FA2F}"/>
              </a:ext>
            </a:extLst>
          </p:cNvPr>
          <p:cNvSpPr txBox="1"/>
          <p:nvPr/>
        </p:nvSpPr>
        <p:spPr>
          <a:xfrm>
            <a:off x="4748764" y="1948012"/>
            <a:ext cx="1152880" cy="300082"/>
          </a:xfrm>
          <a:prstGeom prst="rect">
            <a:avLst/>
          </a:prstGeom>
          <a:noFill/>
        </p:spPr>
        <p:txBody>
          <a:bodyPr wrap="none" rtlCol="0">
            <a:spAutoFit/>
          </a:bodyPr>
          <a:lstStyle/>
          <a:p>
            <a:r>
              <a:rPr lang="nl-NL" dirty="0"/>
              <a:t>Mijlpalenplan</a:t>
            </a:r>
          </a:p>
        </p:txBody>
      </p:sp>
      <p:sp>
        <p:nvSpPr>
          <p:cNvPr id="59" name="TextBox 58">
            <a:extLst>
              <a:ext uri="{FF2B5EF4-FFF2-40B4-BE49-F238E27FC236}">
                <a16:creationId xmlns:a16="http://schemas.microsoft.com/office/drawing/2014/main" id="{27AD5E1C-0B31-42DC-80A1-4DB233C3A7ED}"/>
              </a:ext>
            </a:extLst>
          </p:cNvPr>
          <p:cNvSpPr txBox="1"/>
          <p:nvPr/>
        </p:nvSpPr>
        <p:spPr>
          <a:xfrm>
            <a:off x="8014521" y="3287267"/>
            <a:ext cx="1211678" cy="300082"/>
          </a:xfrm>
          <a:prstGeom prst="rect">
            <a:avLst/>
          </a:prstGeom>
          <a:noFill/>
        </p:spPr>
        <p:txBody>
          <a:bodyPr wrap="none" rtlCol="0">
            <a:spAutoFit/>
          </a:bodyPr>
          <a:lstStyle/>
          <a:p>
            <a:r>
              <a:rPr lang="nl-NL" dirty="0"/>
              <a:t>Overeenkomst</a:t>
            </a:r>
          </a:p>
        </p:txBody>
      </p:sp>
      <p:sp>
        <p:nvSpPr>
          <p:cNvPr id="60" name="TextBox 59">
            <a:extLst>
              <a:ext uri="{FF2B5EF4-FFF2-40B4-BE49-F238E27FC236}">
                <a16:creationId xmlns:a16="http://schemas.microsoft.com/office/drawing/2014/main" id="{61CD8CF0-EAB6-44E2-AF19-A53C71688253}"/>
              </a:ext>
            </a:extLst>
          </p:cNvPr>
          <p:cNvSpPr txBox="1"/>
          <p:nvPr/>
        </p:nvSpPr>
        <p:spPr>
          <a:xfrm>
            <a:off x="6960532" y="3431159"/>
            <a:ext cx="867930" cy="300082"/>
          </a:xfrm>
          <a:prstGeom prst="rect">
            <a:avLst/>
          </a:prstGeom>
          <a:noFill/>
        </p:spPr>
        <p:txBody>
          <a:bodyPr wrap="none" rtlCol="0">
            <a:spAutoFit/>
          </a:bodyPr>
          <a:lstStyle/>
          <a:p>
            <a:r>
              <a:rPr lang="nl-NL" dirty="0"/>
              <a:t>Begroting</a:t>
            </a:r>
          </a:p>
        </p:txBody>
      </p:sp>
      <p:pic>
        <p:nvPicPr>
          <p:cNvPr id="61" name="Picture 60">
            <a:extLst>
              <a:ext uri="{FF2B5EF4-FFF2-40B4-BE49-F238E27FC236}">
                <a16:creationId xmlns:a16="http://schemas.microsoft.com/office/drawing/2014/main" id="{4B6DFC4E-22C6-4084-A206-8C6D4766CCAF}"/>
              </a:ext>
            </a:extLst>
          </p:cNvPr>
          <p:cNvPicPr>
            <a:picLocks noChangeAspect="1"/>
          </p:cNvPicPr>
          <p:nvPr/>
        </p:nvPicPr>
        <p:blipFill>
          <a:blip r:embed="rId15"/>
          <a:stretch>
            <a:fillRect/>
          </a:stretch>
        </p:blipFill>
        <p:spPr>
          <a:xfrm>
            <a:off x="6517003" y="1003386"/>
            <a:ext cx="711904" cy="730080"/>
          </a:xfrm>
          <a:prstGeom prst="rect">
            <a:avLst/>
          </a:prstGeom>
        </p:spPr>
      </p:pic>
      <p:sp>
        <p:nvSpPr>
          <p:cNvPr id="62" name="TextBox 61">
            <a:extLst>
              <a:ext uri="{FF2B5EF4-FFF2-40B4-BE49-F238E27FC236}">
                <a16:creationId xmlns:a16="http://schemas.microsoft.com/office/drawing/2014/main" id="{B71AFDD4-AA38-487B-BC88-0DBD576785C8}"/>
              </a:ext>
            </a:extLst>
          </p:cNvPr>
          <p:cNvSpPr txBox="1"/>
          <p:nvPr/>
        </p:nvSpPr>
        <p:spPr>
          <a:xfrm>
            <a:off x="6443412" y="1795895"/>
            <a:ext cx="1218655" cy="507831"/>
          </a:xfrm>
          <a:prstGeom prst="rect">
            <a:avLst/>
          </a:prstGeom>
          <a:noFill/>
        </p:spPr>
        <p:txBody>
          <a:bodyPr wrap="square" rtlCol="0">
            <a:spAutoFit/>
          </a:bodyPr>
          <a:lstStyle/>
          <a:p>
            <a:r>
              <a:rPr lang="nl-NL" dirty="0"/>
              <a:t>Verantwoorde-lijkheden</a:t>
            </a:r>
          </a:p>
        </p:txBody>
      </p:sp>
      <p:pic>
        <p:nvPicPr>
          <p:cNvPr id="64" name="Picture 63">
            <a:extLst>
              <a:ext uri="{FF2B5EF4-FFF2-40B4-BE49-F238E27FC236}">
                <a16:creationId xmlns:a16="http://schemas.microsoft.com/office/drawing/2014/main" id="{AC006F7C-075A-408E-8668-4A34C7C182D6}"/>
              </a:ext>
            </a:extLst>
          </p:cNvPr>
          <p:cNvPicPr>
            <a:picLocks noChangeAspect="1"/>
          </p:cNvPicPr>
          <p:nvPr/>
        </p:nvPicPr>
        <p:blipFill>
          <a:blip r:embed="rId16"/>
          <a:stretch>
            <a:fillRect/>
          </a:stretch>
        </p:blipFill>
        <p:spPr>
          <a:xfrm>
            <a:off x="4961270" y="3743426"/>
            <a:ext cx="969138" cy="868567"/>
          </a:xfrm>
          <a:prstGeom prst="rect">
            <a:avLst/>
          </a:prstGeom>
        </p:spPr>
      </p:pic>
      <p:sp>
        <p:nvSpPr>
          <p:cNvPr id="65" name="TextBox 64">
            <a:extLst>
              <a:ext uri="{FF2B5EF4-FFF2-40B4-BE49-F238E27FC236}">
                <a16:creationId xmlns:a16="http://schemas.microsoft.com/office/drawing/2014/main" id="{D5D6F684-47C3-4530-A362-3787AB8A1512}"/>
              </a:ext>
            </a:extLst>
          </p:cNvPr>
          <p:cNvSpPr txBox="1"/>
          <p:nvPr/>
        </p:nvSpPr>
        <p:spPr>
          <a:xfrm>
            <a:off x="5008080" y="4527774"/>
            <a:ext cx="835485" cy="300082"/>
          </a:xfrm>
          <a:prstGeom prst="rect">
            <a:avLst/>
          </a:prstGeom>
          <a:noFill/>
        </p:spPr>
        <p:txBody>
          <a:bodyPr wrap="none" rtlCol="0">
            <a:spAutoFit/>
          </a:bodyPr>
          <a:lstStyle/>
          <a:p>
            <a:r>
              <a:rPr lang="nl-NL" dirty="0"/>
              <a:t>Expertise</a:t>
            </a:r>
          </a:p>
        </p:txBody>
      </p:sp>
      <p:pic>
        <p:nvPicPr>
          <p:cNvPr id="66" name="Picture 65">
            <a:extLst>
              <a:ext uri="{FF2B5EF4-FFF2-40B4-BE49-F238E27FC236}">
                <a16:creationId xmlns:a16="http://schemas.microsoft.com/office/drawing/2014/main" id="{535FAC6D-44A8-4C5C-A608-E17400114CEF}"/>
              </a:ext>
            </a:extLst>
          </p:cNvPr>
          <p:cNvPicPr>
            <a:picLocks noChangeAspect="1"/>
          </p:cNvPicPr>
          <p:nvPr/>
        </p:nvPicPr>
        <p:blipFill>
          <a:blip r:embed="rId17"/>
          <a:stretch>
            <a:fillRect/>
          </a:stretch>
        </p:blipFill>
        <p:spPr>
          <a:xfrm>
            <a:off x="5582526" y="95709"/>
            <a:ext cx="934477" cy="901636"/>
          </a:xfrm>
          <a:prstGeom prst="rect">
            <a:avLst/>
          </a:prstGeom>
        </p:spPr>
      </p:pic>
      <p:sp>
        <p:nvSpPr>
          <p:cNvPr id="67" name="TextBox 66">
            <a:extLst>
              <a:ext uri="{FF2B5EF4-FFF2-40B4-BE49-F238E27FC236}">
                <a16:creationId xmlns:a16="http://schemas.microsoft.com/office/drawing/2014/main" id="{93DAD69B-1132-48D4-B637-D1A6D832757A}"/>
              </a:ext>
            </a:extLst>
          </p:cNvPr>
          <p:cNvSpPr txBox="1"/>
          <p:nvPr/>
        </p:nvSpPr>
        <p:spPr>
          <a:xfrm>
            <a:off x="5778252" y="904073"/>
            <a:ext cx="686406" cy="300082"/>
          </a:xfrm>
          <a:prstGeom prst="rect">
            <a:avLst/>
          </a:prstGeom>
          <a:noFill/>
        </p:spPr>
        <p:txBody>
          <a:bodyPr wrap="none" rtlCol="0">
            <a:spAutoFit/>
          </a:bodyPr>
          <a:lstStyle/>
          <a:p>
            <a:r>
              <a:rPr lang="nl-NL" dirty="0"/>
              <a:t>Doelen</a:t>
            </a:r>
          </a:p>
        </p:txBody>
      </p:sp>
      <p:pic>
        <p:nvPicPr>
          <p:cNvPr id="29" name="Picture 28" descr="A close up of a sign&#10;&#10;Description automatically generated">
            <a:extLst>
              <a:ext uri="{FF2B5EF4-FFF2-40B4-BE49-F238E27FC236}">
                <a16:creationId xmlns:a16="http://schemas.microsoft.com/office/drawing/2014/main" id="{64800FB6-0613-454F-8B38-22DF331BE455}"/>
              </a:ext>
            </a:extLst>
          </p:cNvPr>
          <p:cNvPicPr>
            <a:picLocks noChangeAspect="1"/>
          </p:cNvPicPr>
          <p:nvPr/>
        </p:nvPicPr>
        <p:blipFill>
          <a:blip r:embed="rId18"/>
          <a:stretch>
            <a:fillRect/>
          </a:stretch>
        </p:blipFill>
        <p:spPr>
          <a:xfrm>
            <a:off x="1261243" y="610173"/>
            <a:ext cx="1373813" cy="1452199"/>
          </a:xfrm>
          <a:prstGeom prst="rect">
            <a:avLst/>
          </a:prstGeom>
        </p:spPr>
      </p:pic>
      <p:pic>
        <p:nvPicPr>
          <p:cNvPr id="44" name="Picture 43" descr="A close up of a sign&#10;&#10;Description automatically generated">
            <a:extLst>
              <a:ext uri="{FF2B5EF4-FFF2-40B4-BE49-F238E27FC236}">
                <a16:creationId xmlns:a16="http://schemas.microsoft.com/office/drawing/2014/main" id="{33EDB4EA-C98B-4E8F-892A-0B3368B33E6D}"/>
              </a:ext>
            </a:extLst>
          </p:cNvPr>
          <p:cNvPicPr>
            <a:picLocks noChangeAspect="1"/>
          </p:cNvPicPr>
          <p:nvPr/>
        </p:nvPicPr>
        <p:blipFill>
          <a:blip r:embed="rId18"/>
          <a:stretch>
            <a:fillRect/>
          </a:stretch>
        </p:blipFill>
        <p:spPr>
          <a:xfrm>
            <a:off x="1261242" y="3135279"/>
            <a:ext cx="1373813" cy="1452199"/>
          </a:xfrm>
          <a:prstGeom prst="rect">
            <a:avLst/>
          </a:prstGeom>
        </p:spPr>
      </p:pic>
      <p:pic>
        <p:nvPicPr>
          <p:cNvPr id="4" name="Picture 3" descr="A screenshot of a cell phone&#10;&#10;Description automatically generated">
            <a:extLst>
              <a:ext uri="{FF2B5EF4-FFF2-40B4-BE49-F238E27FC236}">
                <a16:creationId xmlns:a16="http://schemas.microsoft.com/office/drawing/2014/main" id="{FC27AFA8-3B0E-40AF-8ED2-380EDAFB6433}"/>
              </a:ext>
            </a:extLst>
          </p:cNvPr>
          <p:cNvPicPr>
            <a:picLocks noChangeAspect="1"/>
          </p:cNvPicPr>
          <p:nvPr/>
        </p:nvPicPr>
        <p:blipFill>
          <a:blip r:embed="rId19"/>
          <a:stretch>
            <a:fillRect/>
          </a:stretch>
        </p:blipFill>
        <p:spPr>
          <a:xfrm>
            <a:off x="6025036" y="3536438"/>
            <a:ext cx="1030446" cy="771840"/>
          </a:xfrm>
          <a:prstGeom prst="rect">
            <a:avLst/>
          </a:prstGeom>
        </p:spPr>
      </p:pic>
      <p:sp>
        <p:nvSpPr>
          <p:cNvPr id="6" name="Slide Number Placeholder 5">
            <a:extLst>
              <a:ext uri="{FF2B5EF4-FFF2-40B4-BE49-F238E27FC236}">
                <a16:creationId xmlns:a16="http://schemas.microsoft.com/office/drawing/2014/main" id="{096BD389-2569-444A-B1CA-A8C52AE9C6B0}"/>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13" name="Picture 12" descr="A close up of a sign&#10;&#10;Description automatically generated">
            <a:extLst>
              <a:ext uri="{FF2B5EF4-FFF2-40B4-BE49-F238E27FC236}">
                <a16:creationId xmlns:a16="http://schemas.microsoft.com/office/drawing/2014/main" id="{BD8116C3-B128-4309-B2BE-B2812EF95B3F}"/>
              </a:ext>
            </a:extLst>
          </p:cNvPr>
          <p:cNvPicPr>
            <a:picLocks noChangeAspect="1"/>
          </p:cNvPicPr>
          <p:nvPr/>
        </p:nvPicPr>
        <p:blipFill>
          <a:blip r:embed="rId20"/>
          <a:stretch>
            <a:fillRect/>
          </a:stretch>
        </p:blipFill>
        <p:spPr>
          <a:xfrm>
            <a:off x="7882757" y="918487"/>
            <a:ext cx="894441" cy="894441"/>
          </a:xfrm>
          <a:prstGeom prst="rect">
            <a:avLst/>
          </a:prstGeom>
        </p:spPr>
      </p:pic>
      <p:pic>
        <p:nvPicPr>
          <p:cNvPr id="51" name="Picture 50" descr="A close up of a sign&#10;&#10;Description automatically generated">
            <a:extLst>
              <a:ext uri="{FF2B5EF4-FFF2-40B4-BE49-F238E27FC236}">
                <a16:creationId xmlns:a16="http://schemas.microsoft.com/office/drawing/2014/main" id="{AD35D8E3-4187-4C35-9018-28ACAD9459EB}"/>
              </a:ext>
            </a:extLst>
          </p:cNvPr>
          <p:cNvPicPr>
            <a:picLocks noChangeAspect="1"/>
          </p:cNvPicPr>
          <p:nvPr/>
        </p:nvPicPr>
        <p:blipFill>
          <a:blip r:embed="rId20"/>
          <a:stretch>
            <a:fillRect/>
          </a:stretch>
        </p:blipFill>
        <p:spPr>
          <a:xfrm>
            <a:off x="7882758" y="3759176"/>
            <a:ext cx="894441" cy="894441"/>
          </a:xfrm>
          <a:prstGeom prst="rect">
            <a:avLst/>
          </a:prstGeom>
        </p:spPr>
      </p:pic>
    </p:spTree>
    <p:extLst>
      <p:ext uri="{BB962C8B-B14F-4D97-AF65-F5344CB8AC3E}">
        <p14:creationId xmlns:p14="http://schemas.microsoft.com/office/powerpoint/2010/main" val="20114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16A2E02-0316-48C2-8220-F5D9C62030AA}"/>
              </a:ext>
            </a:extLst>
          </p:cNvPr>
          <p:cNvSpPr>
            <a:spLocks noGrp="1"/>
          </p:cNvSpPr>
          <p:nvPr>
            <p:ph type="title"/>
          </p:nvPr>
        </p:nvSpPr>
        <p:spPr>
          <a:xfrm>
            <a:off x="5059971" y="1337969"/>
            <a:ext cx="3859585" cy="2166835"/>
          </a:xfrm>
        </p:spPr>
        <p:txBody>
          <a:bodyPr vert="horz" lIns="91440" tIns="45720" rIns="91440" bIns="45720" rtlCol="0" anchor="b">
            <a:normAutofit/>
          </a:bodyPr>
          <a:lstStyle/>
          <a:p>
            <a:r>
              <a:rPr lang="en-US" sz="4000" b="1" dirty="0">
                <a:solidFill>
                  <a:schemeClr val="bg1"/>
                </a:solidFill>
                <a:latin typeface="Basic Sans Bold"/>
              </a:rPr>
              <a:t>Plan on a Page</a:t>
            </a:r>
          </a:p>
        </p:txBody>
      </p:sp>
      <p:sp>
        <p:nvSpPr>
          <p:cNvPr id="6" name="Text Placeholder 5">
            <a:extLst>
              <a:ext uri="{FF2B5EF4-FFF2-40B4-BE49-F238E27FC236}">
                <a16:creationId xmlns:a16="http://schemas.microsoft.com/office/drawing/2014/main" id="{243B7A84-72EB-4A81-9AE0-AF7EF06931EC}"/>
              </a:ext>
            </a:extLst>
          </p:cNvPr>
          <p:cNvSpPr>
            <a:spLocks noGrp="1"/>
          </p:cNvSpPr>
          <p:nvPr>
            <p:ph type="body" idx="1"/>
          </p:nvPr>
        </p:nvSpPr>
        <p:spPr>
          <a:xfrm>
            <a:off x="5059970" y="3432540"/>
            <a:ext cx="3483937" cy="860898"/>
          </a:xfrm>
        </p:spPr>
        <p:txBody>
          <a:bodyPr vert="horz" lIns="91440" tIns="45720" rIns="91440" bIns="45720" rtlCol="0" anchor="t">
            <a:normAutofit/>
          </a:bodyPr>
          <a:lstStyle/>
          <a:p>
            <a:r>
              <a:rPr lang="en-US" sz="1600" dirty="0">
                <a:solidFill>
                  <a:schemeClr val="tx1"/>
                </a:solidFill>
                <a:latin typeface="Basic Sans"/>
              </a:rPr>
              <a:t>Een methode om de aanpak van een project te ordenen</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51435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Afbeeldingsresultaat voor Structuring png">
            <a:extLst>
              <a:ext uri="{FF2B5EF4-FFF2-40B4-BE49-F238E27FC236}">
                <a16:creationId xmlns:a16="http://schemas.microsoft.com/office/drawing/2014/main" id="{9B56F8E9-1D71-4F74-AD0B-6BBD1B2E9D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883" y="1147325"/>
            <a:ext cx="3372268" cy="271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1054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53ABAB-21A1-4501-AC25-F3FADE697CC9}"/>
              </a:ext>
            </a:extLst>
          </p:cNvPr>
          <p:cNvSpPr>
            <a:spLocks noGrp="1"/>
          </p:cNvSpPr>
          <p:nvPr>
            <p:ph type="title"/>
          </p:nvPr>
        </p:nvSpPr>
        <p:spPr/>
        <p:txBody>
          <a:bodyPr>
            <a:normAutofit fontScale="90000"/>
          </a:bodyPr>
          <a:lstStyle/>
          <a:p>
            <a:r>
              <a:rPr lang="nl-NL" dirty="0"/>
              <a:t>Doelstelling “Plan on a Page”</a:t>
            </a:r>
          </a:p>
        </p:txBody>
      </p:sp>
      <p:sp>
        <p:nvSpPr>
          <p:cNvPr id="6" name="Content Placeholder 5">
            <a:extLst>
              <a:ext uri="{FF2B5EF4-FFF2-40B4-BE49-F238E27FC236}">
                <a16:creationId xmlns:a16="http://schemas.microsoft.com/office/drawing/2014/main" id="{C4C0478E-8502-422E-B7E0-BBD08161F535}"/>
              </a:ext>
            </a:extLst>
          </p:cNvPr>
          <p:cNvSpPr>
            <a:spLocks noGrp="1"/>
          </p:cNvSpPr>
          <p:nvPr>
            <p:ph idx="1"/>
          </p:nvPr>
        </p:nvSpPr>
        <p:spPr>
          <a:xfrm>
            <a:off x="628650" y="1369219"/>
            <a:ext cx="7886700" cy="3500436"/>
          </a:xfrm>
        </p:spPr>
        <p:txBody>
          <a:bodyPr>
            <a:normAutofit/>
          </a:bodyPr>
          <a:lstStyle/>
          <a:p>
            <a:pPr marL="0" indent="0">
              <a:buNone/>
            </a:pPr>
            <a:endParaRPr lang="en-GB" altLang="nl-NL" dirty="0"/>
          </a:p>
          <a:p>
            <a:r>
              <a:rPr lang="nl-NL" altLang="nl-NL" dirty="0"/>
              <a:t>“</a:t>
            </a:r>
            <a:r>
              <a:rPr lang="nl-NL" altLang="nl-NL" b="1" dirty="0">
                <a:solidFill>
                  <a:srgbClr val="F49304"/>
                </a:solidFill>
              </a:rPr>
              <a:t>Plan on a Page</a:t>
            </a:r>
            <a:r>
              <a:rPr lang="nl-NL" altLang="nl-NL" dirty="0"/>
              <a:t>” is een methode waarbij een duidelijke omschrijving van de kernelementen in een project wordt gegeven zodat een goede go/no-go beslissing genomen kan worden voor het uitvoeren van (de initiatieven binnen) het project. </a:t>
            </a:r>
          </a:p>
          <a:p>
            <a:r>
              <a:rPr lang="nl-NL" altLang="nl-NL" dirty="0"/>
              <a:t>De </a:t>
            </a:r>
            <a:r>
              <a:rPr lang="nl-NL" altLang="nl-NL" b="1" dirty="0">
                <a:solidFill>
                  <a:srgbClr val="F49304"/>
                </a:solidFill>
              </a:rPr>
              <a:t>subsidieaanvraag </a:t>
            </a:r>
            <a:r>
              <a:rPr lang="nl-NL" altLang="nl-NL" dirty="0"/>
              <a:t>in het kader van Sterk Techniekonderwijs bevat veel verschillende elementen. Aan de hand van de ‘plan on a page’ methodiek behandelen we de verschillende elementen voor de aanvraag én de uitvoering. </a:t>
            </a:r>
          </a:p>
          <a:p>
            <a:r>
              <a:rPr lang="nl-NL" altLang="nl-NL" dirty="0"/>
              <a:t>Er zijn uiteraard ook andere methodes te gebruiken om van ideeën tot mijlpalen en doelstellingen te komen. </a:t>
            </a:r>
          </a:p>
          <a:p>
            <a:endParaRPr lang="en-GB" altLang="nl-NL" dirty="0"/>
          </a:p>
          <a:p>
            <a:endParaRPr lang="nl-NL" dirty="0"/>
          </a:p>
        </p:txBody>
      </p:sp>
      <p:sp>
        <p:nvSpPr>
          <p:cNvPr id="7" name="Subtitle 6">
            <a:extLst>
              <a:ext uri="{FF2B5EF4-FFF2-40B4-BE49-F238E27FC236}">
                <a16:creationId xmlns:a16="http://schemas.microsoft.com/office/drawing/2014/main" id="{BEAA3E44-610F-4EA7-AC69-2B03BA6DD051}"/>
              </a:ext>
            </a:extLst>
          </p:cNvPr>
          <p:cNvSpPr>
            <a:spLocks noGrp="1"/>
          </p:cNvSpPr>
          <p:nvPr>
            <p:ph type="subTitle" idx="13"/>
          </p:nvPr>
        </p:nvSpPr>
        <p:spPr/>
        <p:txBody>
          <a:bodyPr/>
          <a:lstStyle/>
          <a:p>
            <a:r>
              <a:rPr lang="nl-NL" dirty="0"/>
              <a:t>Definitie</a:t>
            </a:r>
          </a:p>
        </p:txBody>
      </p:sp>
      <p:sp>
        <p:nvSpPr>
          <p:cNvPr id="2" name="Slide Number Placeholder 1">
            <a:extLst>
              <a:ext uri="{FF2B5EF4-FFF2-40B4-BE49-F238E27FC236}">
                <a16:creationId xmlns:a16="http://schemas.microsoft.com/office/drawing/2014/main" id="{5888A0C1-8558-4C65-A70A-516E11A4539A}"/>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6767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45176-0611-4B37-802C-324848BE05D5}"/>
              </a:ext>
            </a:extLst>
          </p:cNvPr>
          <p:cNvSpPr>
            <a:spLocks noGrp="1"/>
          </p:cNvSpPr>
          <p:nvPr>
            <p:ph type="title"/>
          </p:nvPr>
        </p:nvSpPr>
        <p:spPr/>
        <p:txBody>
          <a:bodyPr>
            <a:normAutofit fontScale="90000"/>
          </a:bodyPr>
          <a:lstStyle/>
          <a:p>
            <a:r>
              <a:rPr lang="nl-NL" dirty="0"/>
              <a:t>Terug- en Vooruitblik methodiek</a:t>
            </a:r>
          </a:p>
        </p:txBody>
      </p:sp>
      <p:graphicFrame>
        <p:nvGraphicFramePr>
          <p:cNvPr id="6" name="Table 5">
            <a:extLst>
              <a:ext uri="{FF2B5EF4-FFF2-40B4-BE49-F238E27FC236}">
                <a16:creationId xmlns:a16="http://schemas.microsoft.com/office/drawing/2014/main" id="{16F49871-DB83-4DF9-86D6-C629DECEC849}"/>
              </a:ext>
            </a:extLst>
          </p:cNvPr>
          <p:cNvGraphicFramePr>
            <a:graphicFrameLocks noGrp="1"/>
          </p:cNvGraphicFramePr>
          <p:nvPr>
            <p:extLst>
              <p:ext uri="{D42A27DB-BD31-4B8C-83A1-F6EECF244321}">
                <p14:modId xmlns:p14="http://schemas.microsoft.com/office/powerpoint/2010/main" val="3888080083"/>
              </p:ext>
            </p:extLst>
          </p:nvPr>
        </p:nvGraphicFramePr>
        <p:xfrm>
          <a:off x="569021" y="822974"/>
          <a:ext cx="8378553" cy="4125192"/>
        </p:xfrm>
        <a:graphic>
          <a:graphicData uri="http://schemas.openxmlformats.org/drawingml/2006/table">
            <a:tbl>
              <a:tblPr firstRow="1" bandRow="1">
                <a:tableStyleId>{0E3FDE45-AF77-4B5C-9715-49D594BDF05E}</a:tableStyleId>
              </a:tblPr>
              <a:tblGrid>
                <a:gridCol w="2700388">
                  <a:extLst>
                    <a:ext uri="{9D8B030D-6E8A-4147-A177-3AD203B41FA5}">
                      <a16:colId xmlns:a16="http://schemas.microsoft.com/office/drawing/2014/main" val="1019998931"/>
                    </a:ext>
                  </a:extLst>
                </a:gridCol>
                <a:gridCol w="5678165">
                  <a:extLst>
                    <a:ext uri="{9D8B030D-6E8A-4147-A177-3AD203B41FA5}">
                      <a16:colId xmlns:a16="http://schemas.microsoft.com/office/drawing/2014/main" val="26884193"/>
                    </a:ext>
                  </a:extLst>
                </a:gridCol>
              </a:tblGrid>
              <a:tr h="317425">
                <a:tc gridSpan="2">
                  <a:txBody>
                    <a:bodyPr/>
                    <a:lstStyle/>
                    <a:p>
                      <a:r>
                        <a:rPr lang="nl-NL" altLang="nl-NL" sz="1500" noProof="0" dirty="0"/>
                        <a:t>Plan on a Page </a:t>
                      </a:r>
                      <a:endParaRPr lang="nl-NL" sz="1500" noProof="0" dirty="0">
                        <a:solidFill>
                          <a:schemeClr val="bg1"/>
                        </a:solidFill>
                      </a:endParaRPr>
                    </a:p>
                  </a:txBody>
                  <a:tcPr marL="68579" marR="68579" marT="34295" marB="34295"/>
                </a:tc>
                <a:tc hMerge="1">
                  <a:txBody>
                    <a:bodyPr/>
                    <a:lstStyle/>
                    <a:p>
                      <a:endParaRPr lang="nl-NL" dirty="0"/>
                    </a:p>
                  </a:txBody>
                  <a:tcPr/>
                </a:tc>
                <a:extLst>
                  <a:ext uri="{0D108BD9-81ED-4DB2-BD59-A6C34878D82A}">
                    <a16:rowId xmlns:a16="http://schemas.microsoft.com/office/drawing/2014/main" val="600158377"/>
                  </a:ext>
                </a:extLst>
              </a:tr>
              <a:tr h="290759">
                <a:tc>
                  <a:txBody>
                    <a:bodyPr/>
                    <a:lstStyle/>
                    <a:p>
                      <a:r>
                        <a:rPr lang="nl-NL" sz="1500" noProof="0" dirty="0"/>
                        <a:t>Regiovisie (WB1) </a:t>
                      </a:r>
                      <a:endParaRPr lang="nl-NL" sz="1500" noProof="0" dirty="0">
                        <a:solidFill>
                          <a:schemeClr val="tx1"/>
                        </a:solidFill>
                      </a:endParaRPr>
                    </a:p>
                  </a:txBody>
                  <a:tcPr marL="68579" marR="68579" marT="34295" marB="34295"/>
                </a:tc>
                <a:tc>
                  <a:txBody>
                    <a:bodyPr/>
                    <a:lstStyle/>
                    <a:p>
                      <a:r>
                        <a:rPr lang="nl-NL" sz="1500" noProof="0" dirty="0"/>
                        <a:t>Wat is onze visie /strategie?</a:t>
                      </a:r>
                      <a:endParaRPr lang="nl-NL" sz="1500" noProof="0" dirty="0">
                        <a:solidFill>
                          <a:schemeClr val="tx1"/>
                        </a:solidFill>
                      </a:endParaRPr>
                    </a:p>
                  </a:txBody>
                  <a:tcPr marL="68579" marR="68579" marT="34295" marB="34295"/>
                </a:tc>
                <a:extLst>
                  <a:ext uri="{0D108BD9-81ED-4DB2-BD59-A6C34878D82A}">
                    <a16:rowId xmlns:a16="http://schemas.microsoft.com/office/drawing/2014/main" val="893995692"/>
                  </a:ext>
                </a:extLst>
              </a:tr>
              <a:tr h="514412">
                <a:tc>
                  <a:txBody>
                    <a:bodyPr/>
                    <a:lstStyle/>
                    <a:p>
                      <a:r>
                        <a:rPr lang="en-US" sz="1500" noProof="0" dirty="0"/>
                        <a:t>Scope (WB2 &amp; WB3)</a:t>
                      </a:r>
                      <a:endParaRPr lang="nl-NL" sz="1500" noProof="0" dirty="0">
                        <a:solidFill>
                          <a:schemeClr val="tx1"/>
                        </a:solidFill>
                      </a:endParaRPr>
                    </a:p>
                  </a:txBody>
                  <a:tcPr marL="68579" marR="68579" marT="34295" marB="34295"/>
                </a:tc>
                <a:tc>
                  <a:txBody>
                    <a:bodyPr/>
                    <a:lstStyle/>
                    <a:p>
                      <a:r>
                        <a:rPr lang="nl-NL" sz="1500" noProof="0" dirty="0"/>
                        <a:t>Afbakening &amp; aanbod: Wat hebben we minimaal nodig, wat is wenselijk, wat gaan we zeker niet doen (lopende projecten)?</a:t>
                      </a:r>
                      <a:endParaRPr lang="nl-NL" sz="1500" noProof="0" dirty="0">
                        <a:solidFill>
                          <a:schemeClr val="tx1"/>
                        </a:solidFill>
                      </a:endParaRPr>
                    </a:p>
                  </a:txBody>
                  <a:tcPr marL="68579" marR="68579" marT="34295" marB="34295"/>
                </a:tc>
                <a:extLst>
                  <a:ext uri="{0D108BD9-81ED-4DB2-BD59-A6C34878D82A}">
                    <a16:rowId xmlns:a16="http://schemas.microsoft.com/office/drawing/2014/main" val="3936268081"/>
                  </a:ext>
                </a:extLst>
              </a:tr>
              <a:tr h="5144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kern="1200" dirty="0">
                          <a:solidFill>
                            <a:schemeClr val="tx1"/>
                          </a:solidFill>
                          <a:latin typeface="+mn-lt"/>
                          <a:ea typeface="+mn-ea"/>
                          <a:cs typeface="+mn-cs"/>
                        </a:rPr>
                        <a:t>Doelen (WB2 &amp; WB3)</a:t>
                      </a:r>
                    </a:p>
                    <a:p>
                      <a:endParaRPr lang="nl-NL" sz="1500" kern="1200" dirty="0">
                        <a:solidFill>
                          <a:schemeClr val="tx1"/>
                        </a:solidFill>
                        <a:latin typeface="+mn-lt"/>
                        <a:ea typeface="+mn-ea"/>
                        <a:cs typeface="+mn-cs"/>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kern="1200" dirty="0">
                          <a:solidFill>
                            <a:schemeClr val="tx1"/>
                          </a:solidFill>
                          <a:latin typeface="+mn-lt"/>
                          <a:ea typeface="+mn-ea"/>
                          <a:cs typeface="+mn-cs"/>
                        </a:rPr>
                        <a:t>Welke doelstellingen hebben we? Zowel kwantitatieve &amp; kwalitatieve doelen. Wanneer zijn we succesvol?</a:t>
                      </a:r>
                    </a:p>
                  </a:txBody>
                  <a:tcPr marL="68579" marR="68579" marT="34295" marB="34295"/>
                </a:tc>
                <a:extLst>
                  <a:ext uri="{0D108BD9-81ED-4DB2-BD59-A6C34878D82A}">
                    <a16:rowId xmlns:a16="http://schemas.microsoft.com/office/drawing/2014/main" val="3637462454"/>
                  </a:ext>
                </a:extLst>
              </a:tr>
              <a:tr h="514412">
                <a:tc>
                  <a:txBody>
                    <a:bodyPr/>
                    <a:lstStyle/>
                    <a:p>
                      <a:r>
                        <a:rPr lang="nl-NL" sz="1500" noProof="0" dirty="0"/>
                        <a:t>Mijlpalen &amp; tijdslijnen (WB3)</a:t>
                      </a:r>
                      <a:endParaRPr lang="nl-NL" sz="1500" noProof="0" dirty="0">
                        <a:solidFill>
                          <a:schemeClr val="tx1"/>
                        </a:solidFill>
                      </a:endParaRPr>
                    </a:p>
                  </a:txBody>
                  <a:tcPr marL="68579" marR="68579" marT="34295" marB="34295"/>
                </a:tc>
                <a:tc>
                  <a:txBody>
                    <a:bodyPr/>
                    <a:lstStyle/>
                    <a:p>
                      <a:r>
                        <a:rPr lang="nl-NL" sz="1500" noProof="0" dirty="0"/>
                        <a:t>Wat zijn de belangrijkste tussenresultaten en tijdslijnen? Hoe ziet het globale activiteitenplan eruit?</a:t>
                      </a:r>
                      <a:endParaRPr lang="nl-NL" sz="1500" noProof="0" dirty="0">
                        <a:solidFill>
                          <a:schemeClr val="tx1"/>
                        </a:solidFill>
                      </a:endParaRPr>
                    </a:p>
                  </a:txBody>
                  <a:tcPr marL="68579" marR="68579" marT="34295" marB="34295"/>
                </a:tc>
                <a:extLst>
                  <a:ext uri="{0D108BD9-81ED-4DB2-BD59-A6C34878D82A}">
                    <a16:rowId xmlns:a16="http://schemas.microsoft.com/office/drawing/2014/main" val="2279535523"/>
                  </a:ext>
                </a:extLst>
              </a:tr>
              <a:tr h="514412">
                <a:tc>
                  <a:txBody>
                    <a:bodyPr/>
                    <a:lstStyle/>
                    <a:p>
                      <a:r>
                        <a:rPr lang="nl-NL" sz="1500" noProof="0" dirty="0"/>
                        <a:t>Verantwoordelijkheden </a:t>
                      </a:r>
                      <a:br>
                        <a:rPr lang="nl-NL" sz="1500" noProof="0" dirty="0"/>
                      </a:br>
                      <a:r>
                        <a:rPr lang="nl-NL" sz="1500" noProof="0" dirty="0"/>
                        <a:t>&amp; Team (WB3 &amp; WB4)</a:t>
                      </a:r>
                      <a:endParaRPr lang="nl-NL" sz="1500" noProof="0" dirty="0">
                        <a:solidFill>
                          <a:schemeClr val="tx1"/>
                        </a:solidFill>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Wie / Wat hebben we nodig (organisatiestructuur &amp; expertise)?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Wie doet wat ?</a:t>
                      </a:r>
                      <a:endParaRPr lang="nl-NL" altLang="nl-NL" sz="1500" noProof="0" dirty="0">
                        <a:solidFill>
                          <a:schemeClr val="tx1"/>
                        </a:solidFill>
                      </a:endParaRPr>
                    </a:p>
                  </a:txBody>
                  <a:tcPr marL="68579" marR="68579" marT="34295" marB="34295"/>
                </a:tc>
                <a:extLst>
                  <a:ext uri="{0D108BD9-81ED-4DB2-BD59-A6C34878D82A}">
                    <a16:rowId xmlns:a16="http://schemas.microsoft.com/office/drawing/2014/main" val="1580644043"/>
                  </a:ext>
                </a:extLst>
              </a:tr>
              <a:tr h="299667">
                <a:tc>
                  <a:txBody>
                    <a:bodyPr/>
                    <a:lstStyle/>
                    <a:p>
                      <a:r>
                        <a:rPr lang="nl-NL" sz="1500" noProof="0" dirty="0"/>
                        <a:t>Risico’s (WB4)</a:t>
                      </a:r>
                      <a:endParaRPr lang="nl-NL" sz="1500" noProof="0" dirty="0">
                        <a:solidFill>
                          <a:schemeClr val="tx1"/>
                        </a:solidFill>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Welke risico’s zien we? Hoe gaan we ze managen?</a:t>
                      </a:r>
                      <a:endParaRPr lang="nl-NL" sz="1500" noProof="0" dirty="0">
                        <a:solidFill>
                          <a:schemeClr val="tx1"/>
                        </a:solidFill>
                      </a:endParaRPr>
                    </a:p>
                  </a:txBody>
                  <a:tcPr marL="68579" marR="68579" marT="34295" marB="34295"/>
                </a:tc>
                <a:extLst>
                  <a:ext uri="{0D108BD9-81ED-4DB2-BD59-A6C34878D82A}">
                    <a16:rowId xmlns:a16="http://schemas.microsoft.com/office/drawing/2014/main" val="4091284290"/>
                  </a:ext>
                </a:extLst>
              </a:tr>
              <a:tr h="383626">
                <a:tc>
                  <a:txBody>
                    <a:bodyPr/>
                    <a:lstStyle/>
                    <a:p>
                      <a:r>
                        <a:rPr lang="nl-NL" sz="1500" noProof="0" dirty="0"/>
                        <a:t>Besturing (WB4)</a:t>
                      </a:r>
                      <a:endParaRPr lang="nl-NL" sz="1500" noProof="0" dirty="0">
                        <a:solidFill>
                          <a:schemeClr val="tx1"/>
                        </a:solidFill>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500" noProof="0" dirty="0"/>
                        <a:t>Hoe ziet onze totale organisatiestructuur eruit? </a:t>
                      </a:r>
                      <a:endParaRPr lang="nl-NL" sz="1500" noProof="0" dirty="0">
                        <a:solidFill>
                          <a:schemeClr val="tx1"/>
                        </a:solidFill>
                      </a:endParaRPr>
                    </a:p>
                  </a:txBody>
                  <a:tcPr marL="68579" marR="68579" marT="34295" marB="34295"/>
                </a:tc>
                <a:extLst>
                  <a:ext uri="{0D108BD9-81ED-4DB2-BD59-A6C34878D82A}">
                    <a16:rowId xmlns:a16="http://schemas.microsoft.com/office/drawing/2014/main" val="3572345935"/>
                  </a:ext>
                </a:extLst>
              </a:tr>
              <a:tr h="290759">
                <a:tc>
                  <a:txBody>
                    <a:bodyPr/>
                    <a:lstStyle/>
                    <a:p>
                      <a:r>
                        <a:rPr lang="nl-NL" sz="1500" noProof="0" dirty="0"/>
                        <a:t>Budget (WB4)</a:t>
                      </a:r>
                      <a:endParaRPr lang="nl-NL" sz="1500" noProof="0" dirty="0">
                        <a:solidFill>
                          <a:schemeClr val="tx1"/>
                        </a:solidFill>
                      </a:endParaRPr>
                    </a:p>
                  </a:txBody>
                  <a:tcPr marL="68579" marR="68579" marT="34295" marB="34295"/>
                </a:tc>
                <a:tc>
                  <a:txBody>
                    <a:bodyPr/>
                    <a:lstStyle/>
                    <a:p>
                      <a:r>
                        <a:rPr lang="nl-NL" sz="1500" noProof="0" dirty="0"/>
                        <a:t>Wat is het benodigde budget? Hoe ziet de meerjarenbegroting eruit?</a:t>
                      </a:r>
                      <a:endParaRPr lang="nl-NL" sz="1500" noProof="0" dirty="0">
                        <a:solidFill>
                          <a:schemeClr val="tx1"/>
                        </a:solidFill>
                      </a:endParaRPr>
                    </a:p>
                  </a:txBody>
                  <a:tcPr marL="68579" marR="68579" marT="34295" marB="34295"/>
                </a:tc>
                <a:extLst>
                  <a:ext uri="{0D108BD9-81ED-4DB2-BD59-A6C34878D82A}">
                    <a16:rowId xmlns:a16="http://schemas.microsoft.com/office/drawing/2014/main" val="2965161325"/>
                  </a:ext>
                </a:extLst>
              </a:tr>
              <a:tr h="426934">
                <a:tc>
                  <a:txBody>
                    <a:bodyPr/>
                    <a:lstStyle/>
                    <a:p>
                      <a:r>
                        <a:rPr lang="en-US" sz="1500" noProof="0" dirty="0"/>
                        <a:t>Rapportage (WB4)</a:t>
                      </a:r>
                      <a:endParaRPr lang="nl-NL" sz="1500" noProof="0" dirty="0">
                        <a:solidFill>
                          <a:schemeClr val="tx1"/>
                        </a:solidFill>
                      </a:endParaRPr>
                    </a:p>
                  </a:txBody>
                  <a:tcPr marL="68579" marR="68579" marT="34295" marB="3429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ltLang="nl-NL" sz="1500" noProof="0" dirty="0"/>
                        <a:t>Hoe rapporteren we (voortgangsrapportage &amp; evaluatie)?</a:t>
                      </a:r>
                      <a:endParaRPr lang="nl-NL" altLang="nl-NL" sz="1500" noProof="0" dirty="0">
                        <a:solidFill>
                          <a:schemeClr val="tx1"/>
                        </a:solidFill>
                      </a:endParaRPr>
                    </a:p>
                  </a:txBody>
                  <a:tcPr marL="68579" marR="68579" marT="34295" marB="34295"/>
                </a:tc>
                <a:extLst>
                  <a:ext uri="{0D108BD9-81ED-4DB2-BD59-A6C34878D82A}">
                    <a16:rowId xmlns:a16="http://schemas.microsoft.com/office/drawing/2014/main" val="4014266470"/>
                  </a:ext>
                </a:extLst>
              </a:tr>
            </a:tbl>
          </a:graphicData>
        </a:graphic>
      </p:graphicFrame>
      <p:sp>
        <p:nvSpPr>
          <p:cNvPr id="3" name="Slide Number Placeholder 2">
            <a:extLst>
              <a:ext uri="{FF2B5EF4-FFF2-40B4-BE49-F238E27FC236}">
                <a16:creationId xmlns:a16="http://schemas.microsoft.com/office/drawing/2014/main" id="{69DFC4DB-E443-4DE1-B384-3260C54C5B3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36C06FA-3C39-4AB7-A107-9E7CB4CF896B}" type="slidenum">
              <a:rPr kumimoji="0" lang="nl-NL"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nl-NL"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descr="A close up of a sign&#10;&#10;Description automatically generated">
            <a:extLst>
              <a:ext uri="{FF2B5EF4-FFF2-40B4-BE49-F238E27FC236}">
                <a16:creationId xmlns:a16="http://schemas.microsoft.com/office/drawing/2014/main" id="{8E196427-5EFC-43CB-8F44-C860F6E107C4}"/>
              </a:ext>
            </a:extLst>
          </p:cNvPr>
          <p:cNvPicPr>
            <a:picLocks noChangeAspect="1"/>
          </p:cNvPicPr>
          <p:nvPr/>
        </p:nvPicPr>
        <p:blipFill>
          <a:blip r:embed="rId3"/>
          <a:stretch>
            <a:fillRect/>
          </a:stretch>
        </p:blipFill>
        <p:spPr>
          <a:xfrm>
            <a:off x="2966360" y="1147281"/>
            <a:ext cx="276242" cy="292003"/>
          </a:xfrm>
          <a:prstGeom prst="rect">
            <a:avLst/>
          </a:prstGeom>
        </p:spPr>
      </p:pic>
      <p:pic>
        <p:nvPicPr>
          <p:cNvPr id="2050" name="Picture 2" descr="Afbeeldingsresultaat voor Today png">
            <a:extLst>
              <a:ext uri="{FF2B5EF4-FFF2-40B4-BE49-F238E27FC236}">
                <a16:creationId xmlns:a16="http://schemas.microsoft.com/office/drawing/2014/main" id="{DB2F2480-5681-45CC-BA33-E16BB1ED7D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109" y="1535563"/>
            <a:ext cx="354291" cy="35429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Today png">
            <a:extLst>
              <a:ext uri="{FF2B5EF4-FFF2-40B4-BE49-F238E27FC236}">
                <a16:creationId xmlns:a16="http://schemas.microsoft.com/office/drawing/2014/main" id="{1765B4D1-A3E5-4FDB-BE63-7D19040FE9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109" y="2063307"/>
            <a:ext cx="354291" cy="3542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Today png">
            <a:extLst>
              <a:ext uri="{FF2B5EF4-FFF2-40B4-BE49-F238E27FC236}">
                <a16:creationId xmlns:a16="http://schemas.microsoft.com/office/drawing/2014/main" id="{91F29F8F-683D-490E-8A9D-008FB1CAF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109" y="2571750"/>
            <a:ext cx="354290" cy="3542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beeldingsresultaat voor Today png">
            <a:extLst>
              <a:ext uri="{FF2B5EF4-FFF2-40B4-BE49-F238E27FC236}">
                <a16:creationId xmlns:a16="http://schemas.microsoft.com/office/drawing/2014/main" id="{69790E64-43D9-417C-B015-A987D7E8D0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666" y="3149994"/>
            <a:ext cx="325175" cy="32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58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4627</TotalTime>
  <Words>3330</Words>
  <Application>Microsoft Office PowerPoint</Application>
  <PresentationFormat>Diavoorstelling (16:9)</PresentationFormat>
  <Paragraphs>398</Paragraphs>
  <Slides>33</Slides>
  <Notes>30</Notes>
  <HiddenSlides>0</HiddenSlides>
  <MMClips>0</MMClips>
  <ScaleCrop>false</ScaleCrop>
  <HeadingPairs>
    <vt:vector size="6" baseType="variant">
      <vt:variant>
        <vt:lpstr>Gebruikte lettertypen</vt:lpstr>
      </vt:variant>
      <vt:variant>
        <vt:i4>8</vt:i4>
      </vt:variant>
      <vt:variant>
        <vt:lpstr>Thema</vt:lpstr>
      </vt:variant>
      <vt:variant>
        <vt:i4>2</vt:i4>
      </vt:variant>
      <vt:variant>
        <vt:lpstr>Diatitels</vt:lpstr>
      </vt:variant>
      <vt:variant>
        <vt:i4>33</vt:i4>
      </vt:variant>
    </vt:vector>
  </HeadingPairs>
  <TitlesOfParts>
    <vt:vector size="43" baseType="lpstr">
      <vt:lpstr>Arial</vt:lpstr>
      <vt:lpstr>Bahnschrift Condensed</vt:lpstr>
      <vt:lpstr>Bahnschrift SemiBold Condensed</vt:lpstr>
      <vt:lpstr>Basic Sans</vt:lpstr>
      <vt:lpstr>Basic Sans Bold</vt:lpstr>
      <vt:lpstr>Calibri</vt:lpstr>
      <vt:lpstr>Calibri Light</vt:lpstr>
      <vt:lpstr>Wingdings</vt:lpstr>
      <vt:lpstr>2_Custom Design</vt:lpstr>
      <vt:lpstr>3_Custom Design</vt:lpstr>
      <vt:lpstr>PowerPoint-presentatie</vt:lpstr>
      <vt:lpstr>Inhoudsopgave</vt:lpstr>
      <vt:lpstr>Terugkijken</vt:lpstr>
      <vt:lpstr>Terugkijken werkboek 1: Regiovisie</vt:lpstr>
      <vt:lpstr>Terugkijken: creatieve brainstorm Design Thinking</vt:lpstr>
      <vt:lpstr>PowerPoint-presentatie</vt:lpstr>
      <vt:lpstr>Plan on a Page</vt:lpstr>
      <vt:lpstr>Doelstelling “Plan on a Page”</vt:lpstr>
      <vt:lpstr>Terug- en Vooruitblik methodiek</vt:lpstr>
      <vt:lpstr>Fasering realiseren visie</vt:lpstr>
      <vt:lpstr>Scope &amp; Doelen</vt:lpstr>
      <vt:lpstr>Scope: afbakening</vt:lpstr>
      <vt:lpstr>Verschil visie, doelstelling &amp; resultaat</vt:lpstr>
      <vt:lpstr>Wat is er nodig om een partnerschap te laten slagen? Een gedeelde ambitie! </vt:lpstr>
      <vt:lpstr>Doelen en mijlpalen zijn altijd SMART</vt:lpstr>
      <vt:lpstr>Oefening: doelstelling opstellen</vt:lpstr>
      <vt:lpstr>Check met elkaar doelstellingen</vt:lpstr>
      <vt:lpstr>Doelen omzetten in actie!</vt:lpstr>
      <vt:lpstr>Activiteiten</vt:lpstr>
      <vt:lpstr>Samenvatting</vt:lpstr>
      <vt:lpstr>Planning</vt:lpstr>
      <vt:lpstr>Mijlpalen</vt:lpstr>
      <vt:lpstr>Mijlpalenplan</vt:lpstr>
      <vt:lpstr>Mijlpalen groeperen tot deelprojecten</vt:lpstr>
      <vt:lpstr>Oefening: Ideeën vertalen naar mijlpalen en tijd</vt:lpstr>
      <vt:lpstr>Oefening: Maak een mijlpalenplan in 4 stappen </vt:lpstr>
      <vt:lpstr>Samenvatting</vt:lpstr>
      <vt:lpstr>Rollen &amp; Verantwoordelijkheden</vt:lpstr>
      <vt:lpstr>Verantwoordelijkheden</vt:lpstr>
      <vt:lpstr>Oefening: Rollen &amp; Verantwoordelijkheden per mijlpaal</vt:lpstr>
      <vt:lpstr>Mijlpalenplan met activiteiten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YOLANDE van ALPHEN</dc:creator>
  <cp:lastModifiedBy>Wieteke Smit</cp:lastModifiedBy>
  <cp:revision>213</cp:revision>
  <dcterms:created xsi:type="dcterms:W3CDTF">2018-12-05T10:43:27Z</dcterms:created>
  <dcterms:modified xsi:type="dcterms:W3CDTF">2019-03-13T09:52:16Z</dcterms:modified>
</cp:coreProperties>
</file>