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54" r:id="rId2"/>
    <p:sldMasterId id="2147483766" r:id="rId3"/>
  </p:sldMasterIdLst>
  <p:notesMasterIdLst>
    <p:notesMasterId r:id="rId34"/>
  </p:notesMasterIdLst>
  <p:sldIdLst>
    <p:sldId id="256" r:id="rId4"/>
    <p:sldId id="472" r:id="rId5"/>
    <p:sldId id="430" r:id="rId6"/>
    <p:sldId id="406" r:id="rId7"/>
    <p:sldId id="263" r:id="rId8"/>
    <p:sldId id="437" r:id="rId9"/>
    <p:sldId id="495" r:id="rId10"/>
    <p:sldId id="498" r:id="rId11"/>
    <p:sldId id="499" r:id="rId12"/>
    <p:sldId id="438" r:id="rId13"/>
    <p:sldId id="485" r:id="rId14"/>
    <p:sldId id="504" r:id="rId15"/>
    <p:sldId id="491" r:id="rId16"/>
    <p:sldId id="505" r:id="rId17"/>
    <p:sldId id="447" r:id="rId18"/>
    <p:sldId id="486" r:id="rId19"/>
    <p:sldId id="480" r:id="rId20"/>
    <p:sldId id="432" r:id="rId21"/>
    <p:sldId id="500" r:id="rId22"/>
    <p:sldId id="501" r:id="rId23"/>
    <p:sldId id="434" r:id="rId24"/>
    <p:sldId id="502" r:id="rId25"/>
    <p:sldId id="439" r:id="rId26"/>
    <p:sldId id="446" r:id="rId27"/>
    <p:sldId id="503" r:id="rId28"/>
    <p:sldId id="459" r:id="rId29"/>
    <p:sldId id="492" r:id="rId30"/>
    <p:sldId id="381" r:id="rId31"/>
    <p:sldId id="487" r:id="rId32"/>
    <p:sldId id="261" r:id="rId33"/>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rrick van Bree" initials="YvB" lastIdx="5" clrIdx="0">
    <p:extLst>
      <p:ext uri="{19B8F6BF-5375-455C-9EA6-DF929625EA0E}">
        <p15:presenceInfo xmlns:p15="http://schemas.microsoft.com/office/powerpoint/2012/main" userId="S-1-5-21-1430129577-2326548249-3924762474-1194" providerId="AD"/>
      </p:ext>
    </p:extLst>
  </p:cmAuthor>
  <p:cmAuthor id="2" name="Joëlle Bemelman" initials="JB" lastIdx="1" clrIdx="1">
    <p:extLst>
      <p:ext uri="{19B8F6BF-5375-455C-9EA6-DF929625EA0E}">
        <p15:presenceInfo xmlns:p15="http://schemas.microsoft.com/office/powerpoint/2012/main" userId="S-1-5-21-1430129577-2326548249-3924762474-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49304"/>
    <a:srgbClr val="BFB8DA"/>
    <a:srgbClr val="6454A3"/>
    <a:srgbClr val="FDCA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940" autoAdjust="0"/>
  </p:normalViewPr>
  <p:slideViewPr>
    <p:cSldViewPr snapToGrid="0" snapToObjects="1" showGuides="1">
      <p:cViewPr varScale="1">
        <p:scale>
          <a:sx n="96" d="100"/>
          <a:sy n="96" d="100"/>
        </p:scale>
        <p:origin x="654" y="45"/>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8E023-D3A8-49FC-9F36-075C214382F5}" type="datetimeFigureOut">
              <a:rPr lang="nl-NL" smtClean="0"/>
              <a:t>13-3-2019</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2D49-1D98-45D7-8080-3C7CADFECFDC}" type="slidenum">
              <a:rPr lang="nl-NL" smtClean="0"/>
              <a:t>‹nr.›</a:t>
            </a:fld>
            <a:endParaRPr lang="nl-NL" dirty="0"/>
          </a:p>
        </p:txBody>
      </p:sp>
    </p:spTree>
    <p:extLst>
      <p:ext uri="{BB962C8B-B14F-4D97-AF65-F5344CB8AC3E}">
        <p14:creationId xmlns:p14="http://schemas.microsoft.com/office/powerpoint/2010/main" val="26946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Werkboek voor de fase nádat er al diverse ideeën gegenereerd zijn in de regio. Dit is het laatste werkboek. </a:t>
            </a:r>
            <a:r>
              <a:rPr lang="nl-NL" sz="1200" kern="1200" dirty="0">
                <a:solidFill>
                  <a:schemeClr val="tx1"/>
                </a:solidFill>
                <a:effectLst/>
                <a:latin typeface="+mn-lt"/>
                <a:ea typeface="+mn-ea"/>
                <a:cs typeface="+mn-cs"/>
              </a:rPr>
              <a:t>Aan de hand van theorie en oefeningen gaat u aan de slag met de verschillende onderdelen van het projectplan die nodig zijn voor goed projectmanagement. Aan bod komen o.a. de besturing, begroting, de risico-inventarisatie en beheersmaatregelen, procesafspraken, rapportage en begroting. </a:t>
            </a:r>
          </a:p>
          <a:p>
            <a:endParaRPr lang="nl-NL" dirty="0"/>
          </a:p>
          <a:p>
            <a:r>
              <a:rPr lang="nl-NL" dirty="0"/>
              <a:t> NB: de powerpoints zijn bedoeld als verdieping en oefening. Niet alles uit de werkboeken hoeft dus terug te komen in uw subsidieaanvraag. Kijk hiervoor goed naar het beoordelingskader en de formats van DUS-I. </a:t>
            </a:r>
          </a:p>
          <a:p>
            <a:r>
              <a:rPr lang="nl-NL" dirty="0"/>
              <a:t> NB: onder bijna elke slide van het werkboek staan ter ondersteuning extra aantekeningen. </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0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onderdeel is bedoeld om een gevoel te krijgen bij de begroting en hier met elkaar over in gesprek te gaan. NB: </a:t>
            </a:r>
            <a:r>
              <a:rPr lang="nl-NL" sz="1200" b="0" i="0" kern="1200" dirty="0">
                <a:solidFill>
                  <a:schemeClr val="tx1"/>
                </a:solidFill>
                <a:effectLst/>
                <a:latin typeface="+mn-lt"/>
                <a:ea typeface="+mn-ea"/>
                <a:cs typeface="+mn-cs"/>
              </a:rPr>
              <a:t>Het is raadzaam om op tijd intern met de controller en accountant af te stemmen. De feitelijke (formele) verantwoording en vaststelling van de subsidie geschied via de jaarrekening van het penvoerende schoolbestuur. Die moet uiteraard door een accountant worden gecontroleerd. </a:t>
            </a:r>
            <a:r>
              <a:rPr lang="nl-NL" dirty="0"/>
              <a:t>Bespreek dit dus op tijd. Voor vragen hierover, zie ook de FAQ op de website www.sterktechniekonderwijs.nl. </a:t>
            </a:r>
          </a:p>
          <a:p>
            <a:br>
              <a:rPr lang="nl-NL" dirty="0"/>
            </a:br>
            <a:r>
              <a:rPr lang="nl-NL" dirty="0"/>
              <a:t>Onderdelen:</a:t>
            </a:r>
          </a:p>
          <a:p>
            <a:pPr marL="171450" indent="-171450">
              <a:buFont typeface="Calibri" panose="020F0502020204030204" pitchFamily="34" charset="0"/>
              <a:buChar char="₋"/>
            </a:pPr>
            <a:r>
              <a:rPr lang="nl-NL" dirty="0"/>
              <a:t>Kennismaking met begroting, format en posten </a:t>
            </a:r>
          </a:p>
          <a:p>
            <a:pPr marL="171450" indent="-171450">
              <a:buFont typeface="Calibri" panose="020F0502020204030204" pitchFamily="34" charset="0"/>
              <a:buChar char="₋"/>
            </a:pPr>
            <a:r>
              <a:rPr lang="nl-NL" dirty="0"/>
              <a:t>Oefening: bepaal begrotingsposten per project </a:t>
            </a:r>
          </a:p>
          <a:p>
            <a:pPr marL="171450" indent="-171450">
              <a:buFont typeface="Calibri" panose="020F0502020204030204" pitchFamily="34" charset="0"/>
              <a:buChar char="₋"/>
            </a:pPr>
            <a:r>
              <a:rPr lang="nl-NL" dirty="0"/>
              <a:t>Huiswerk </a:t>
            </a:r>
          </a:p>
          <a:p>
            <a:pPr marL="171450" indent="-171450">
              <a:buFont typeface="Calibri" panose="020F0502020204030204" pitchFamily="34" charset="0"/>
              <a:buChar char="₋"/>
            </a:pPr>
            <a:r>
              <a:rPr lang="nl-NL" dirty="0"/>
              <a:t>Samenvatting </a:t>
            </a:r>
          </a:p>
          <a:p>
            <a:pPr marL="171450" indent="-171450">
              <a:buFont typeface="Calibri" panose="020F0502020204030204" pitchFamily="34" charset="0"/>
              <a:buChar char="₋"/>
            </a:pPr>
            <a:endParaRPr lang="nl-NL" dirty="0"/>
          </a:p>
          <a:p>
            <a:pPr marL="171450" indent="-171450">
              <a:buFont typeface="Calibri" panose="020F050202020403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10</a:t>
            </a:fld>
            <a:endParaRPr lang="nl-NL" dirty="0"/>
          </a:p>
        </p:txBody>
      </p:sp>
    </p:spTree>
    <p:extLst>
      <p:ext uri="{BB962C8B-B14F-4D97-AF65-F5344CB8AC3E}">
        <p14:creationId xmlns:p14="http://schemas.microsoft.com/office/powerpoint/2010/main" val="291290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Vergeet uiteraard ook de cofinanciering niet. Bekijk hiervoor ook de handreiking voor scholen over samenwerking met het bedrijfsleven en de bedrijvenflyer over samenwerking. Verkrijgbaar via de website van Sterk Techniekonderwijs.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11</a:t>
            </a:fld>
            <a:endParaRPr lang="nl-NL" dirty="0"/>
          </a:p>
        </p:txBody>
      </p:sp>
    </p:spTree>
    <p:extLst>
      <p:ext uri="{BB962C8B-B14F-4D97-AF65-F5344CB8AC3E}">
        <p14:creationId xmlns:p14="http://schemas.microsoft.com/office/powerpoint/2010/main" val="377973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https://www.dus-i.nl/subsidies/sterk-techniekonderwijs/documenten/publicaties/2018/11/21/begroting-sterk-techniekonderwijs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12</a:t>
            </a:fld>
            <a:endParaRPr lang="nl-NL" dirty="0"/>
          </a:p>
        </p:txBody>
      </p:sp>
    </p:spTree>
    <p:extLst>
      <p:ext uri="{BB962C8B-B14F-4D97-AF65-F5344CB8AC3E}">
        <p14:creationId xmlns:p14="http://schemas.microsoft.com/office/powerpoint/2010/main" val="160508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geschreven in het format van DUS-I: geadviseerd gemiddeld uurtarief is 50 euro. Mocht u willen afwijken, dan dient u dat tarief te onderbouwen aan de hand van de afzonderlijke functie eisen.</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13</a:t>
            </a:fld>
            <a:endParaRPr lang="nl-NL" dirty="0"/>
          </a:p>
        </p:txBody>
      </p:sp>
    </p:spTree>
    <p:extLst>
      <p:ext uri="{BB962C8B-B14F-4D97-AF65-F5344CB8AC3E}">
        <p14:creationId xmlns:p14="http://schemas.microsoft.com/office/powerpoint/2010/main" val="24964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geschreven in het format van DUS-I: geadviseerd gemiddeld uurtarief is 50 euro. Mocht u willen afwijken, dan dient u dat tarief te onderbouwen aan de hand van de afzonderlijke functie eisen.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regeling en de FAQ-lijst op de website van Sterk Techniekonderwijs is aangegeven welke activiteiten wel en welke niet subsidiabel zijn.</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14</a:t>
            </a:fld>
            <a:endParaRPr lang="nl-NL" dirty="0"/>
          </a:p>
        </p:txBody>
      </p:sp>
    </p:spTree>
    <p:extLst>
      <p:ext uri="{BB962C8B-B14F-4D97-AF65-F5344CB8AC3E}">
        <p14:creationId xmlns:p14="http://schemas.microsoft.com/office/powerpoint/2010/main" val="230434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Tip: </a:t>
            </a:r>
            <a:r>
              <a:rPr lang="nl-NL" i="0" dirty="0"/>
              <a:t>vergeet niet om kritisch te kijken per activiteit naar de (uren) inzet van docenten.</a:t>
            </a:r>
          </a:p>
          <a:p>
            <a:endParaRPr lang="nl-NL" dirty="0"/>
          </a:p>
          <a:p>
            <a:r>
              <a:rPr lang="nl-NL" dirty="0"/>
              <a:t>NB: Dit is waarschijnlijk een versimpelde weergave van de werkelijkheid. De oefening is bedoeld om de partners en/of teamleden een gevoel te geven bij het opstellen van de begroting. </a:t>
            </a:r>
            <a:r>
              <a:rPr lang="nl-NL" sz="1200" b="0" i="0" kern="1200" dirty="0">
                <a:solidFill>
                  <a:schemeClr val="tx1"/>
                </a:solidFill>
                <a:effectLst/>
                <a:latin typeface="+mn-lt"/>
                <a:ea typeface="+mn-ea"/>
                <a:cs typeface="+mn-cs"/>
              </a:rPr>
              <a:t>Bespreek de begroting uiteraard ook met uw controller en accountant!</a:t>
            </a: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15</a:t>
            </a:fld>
            <a:endParaRPr lang="nl-NL" dirty="0"/>
          </a:p>
        </p:txBody>
      </p:sp>
    </p:spTree>
    <p:extLst>
      <p:ext uri="{BB962C8B-B14F-4D97-AF65-F5344CB8AC3E}">
        <p14:creationId xmlns:p14="http://schemas.microsoft.com/office/powerpoint/2010/main" val="75985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Belangrijk advies voor uw subsidieaanvraag: neem de beoordelingscommissie mee in de plannen, maak activiteiten concreet en koppel daaraan de begroting, zodat de commissie ziet wat er wanneer door wie gedaan wordt en hoeveel dit kost.</a:t>
            </a: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16</a:t>
            </a:fld>
            <a:endParaRPr lang="nl-NL" dirty="0"/>
          </a:p>
        </p:txBody>
      </p:sp>
    </p:spTree>
    <p:extLst>
      <p:ext uri="{BB962C8B-B14F-4D97-AF65-F5344CB8AC3E}">
        <p14:creationId xmlns:p14="http://schemas.microsoft.com/office/powerpoint/2010/main" val="26170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Verdieping risico management:</a:t>
            </a:r>
          </a:p>
          <a:p>
            <a:pPr marL="171450" indent="-171450">
              <a:buFont typeface="Calibri" panose="020F0502020204030204" pitchFamily="34" charset="0"/>
              <a:buChar char="₋"/>
            </a:pPr>
            <a:r>
              <a:rPr lang="nl-NL" dirty="0"/>
              <a:t>Introductie risico’s </a:t>
            </a:r>
          </a:p>
          <a:p>
            <a:pPr marL="171450" indent="-171450">
              <a:buFont typeface="Calibri" panose="020F0502020204030204" pitchFamily="34" charset="0"/>
              <a:buChar char="₋"/>
            </a:pPr>
            <a:r>
              <a:rPr lang="nl-NL" dirty="0"/>
              <a:t>Tips om risico’s in kaart te brengen </a:t>
            </a:r>
          </a:p>
          <a:p>
            <a:pPr marL="171450" indent="-171450">
              <a:buFont typeface="Calibri" panose="020F0502020204030204" pitchFamily="34" charset="0"/>
              <a:buChar char="₋"/>
            </a:pPr>
            <a:r>
              <a:rPr lang="nl-NL" dirty="0"/>
              <a:t>Oefening: risico’s in kaart brengen </a:t>
            </a:r>
          </a:p>
          <a:p>
            <a:pPr marL="171450" indent="-171450">
              <a:buFont typeface="Calibri" panose="020F0502020204030204" pitchFamily="34" charset="0"/>
              <a:buChar char="₋"/>
            </a:pPr>
            <a:r>
              <a:rPr lang="nl-NL" dirty="0"/>
              <a:t>Actie ondernemen op risico’s (eventueel als huiswerk)</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18</a:t>
            </a:fld>
            <a:endParaRPr lang="nl-NL" dirty="0"/>
          </a:p>
        </p:txBody>
      </p:sp>
    </p:spTree>
    <p:extLst>
      <p:ext uri="{BB962C8B-B14F-4D97-AF65-F5344CB8AC3E}">
        <p14:creationId xmlns:p14="http://schemas.microsoft.com/office/powerpoint/2010/main" val="284459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PMC Compact – Projectmatig Creëren binnen handbereik (2010), Bos, Harting, Hesselink. Scriptum, Schiedam.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19</a:t>
            </a:fld>
            <a:endParaRPr lang="nl-NL" dirty="0"/>
          </a:p>
        </p:txBody>
      </p:sp>
    </p:spTree>
    <p:extLst>
      <p:ext uri="{BB962C8B-B14F-4D97-AF65-F5344CB8AC3E}">
        <p14:creationId xmlns:p14="http://schemas.microsoft.com/office/powerpoint/2010/main" val="364323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Bron: PMC Compact – Projectmatig Creëren binnen handbereik (2010), Bos, Harting, Hesselink. Scriptum, Schiedam.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20</a:t>
            </a:fld>
            <a:endParaRPr lang="nl-NL" dirty="0"/>
          </a:p>
        </p:txBody>
      </p:sp>
    </p:spTree>
    <p:extLst>
      <p:ext uri="{BB962C8B-B14F-4D97-AF65-F5344CB8AC3E}">
        <p14:creationId xmlns:p14="http://schemas.microsoft.com/office/powerpoint/2010/main" val="91396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Waarschijnlijk zijn al deze onderdelen niet allemaal even uitgebreid te behandelen in één werksessie. Bepaal dus goed wat de regio als ‘huiswerk’ doet en welke onderdelen plenair en in groepjes worden gedaan.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a:t>
            </a:fld>
            <a:endParaRPr lang="nl-NL" dirty="0"/>
          </a:p>
        </p:txBody>
      </p:sp>
    </p:spTree>
    <p:extLst>
      <p:ext uri="{BB962C8B-B14F-4D97-AF65-F5344CB8AC3E}">
        <p14:creationId xmlns:p14="http://schemas.microsoft.com/office/powerpoint/2010/main" val="234443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0ADA9B2-4A1F-4676-B773-5B8721078367}"/>
              </a:ext>
            </a:extLst>
          </p:cNvPr>
          <p:cNvSpPr>
            <a:spLocks noGrp="1" noChangeArrowheads="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BD14ECC4-79CB-4DE0-B796-15C29DCE0A6A}" type="slidenum">
              <a:rPr lang="nl-NL" altLang="nl-NL" sz="900" smtClean="0"/>
              <a:pPr/>
              <a:t>21</a:t>
            </a:fld>
            <a:endParaRPr lang="nl-NL" altLang="nl-NL" sz="900" dirty="0"/>
          </a:p>
        </p:txBody>
      </p:sp>
      <p:sp>
        <p:nvSpPr>
          <p:cNvPr id="38915" name="Rectangle 2">
            <a:extLst>
              <a:ext uri="{FF2B5EF4-FFF2-40B4-BE49-F238E27FC236}">
                <a16:creationId xmlns:a16="http://schemas.microsoft.com/office/drawing/2014/main" id="{4F578D1A-6CFB-4834-8950-4414DA7E3D76}"/>
              </a:ext>
            </a:extLst>
          </p:cNvPr>
          <p:cNvSpPr>
            <a:spLocks noGrp="1" noChangeArrowheads="1"/>
          </p:cNvSpPr>
          <p:nvPr>
            <p:ph type="body" idx="1"/>
          </p:nvPr>
        </p:nvSpPr>
        <p:spPr>
          <a:xfrm>
            <a:off x="914400" y="4344988"/>
            <a:ext cx="5027613" cy="3849687"/>
          </a:xfrm>
          <a:noFill/>
          <a:extLst>
            <a:ext uri="{91240B29-F687-4F45-9708-019B960494DF}">
              <a14:hiddenLine xmlns:a14="http://schemas.microsoft.com/office/drawing/2010/main" w="12700">
                <a:solidFill>
                  <a:schemeClr val="tx1"/>
                </a:solidFill>
                <a:miter lim="800000"/>
                <a:headEnd/>
                <a:tailEnd/>
              </a14:hiddenLine>
            </a:ext>
          </a:extLst>
        </p:spPr>
        <p:txBody>
          <a:bodyPr lIns="89294" tIns="43863" rIns="89294" bIns="43863"/>
          <a:lstStyle/>
          <a:p>
            <a:r>
              <a:rPr lang="en-GB" altLang="nl-NL" dirty="0"/>
              <a:t>Ga hier met elkaar over in gesprek. </a:t>
            </a:r>
          </a:p>
        </p:txBody>
      </p:sp>
      <p:sp>
        <p:nvSpPr>
          <p:cNvPr id="38916" name="Rectangle 3">
            <a:extLst>
              <a:ext uri="{FF2B5EF4-FFF2-40B4-BE49-F238E27FC236}">
                <a16:creationId xmlns:a16="http://schemas.microsoft.com/office/drawing/2014/main" id="{4E871557-0C5D-4CA0-8FB7-3D33609E4CDF}"/>
              </a:ext>
            </a:extLst>
          </p:cNvPr>
          <p:cNvSpPr>
            <a:spLocks noGrp="1" noRot="1" noChangeAspect="1" noChangeArrowheads="1" noTextEdit="1"/>
          </p:cNvSpPr>
          <p:nvPr>
            <p:ph type="sldImg"/>
          </p:nvPr>
        </p:nvSpPr>
        <p:spPr>
          <a:xfrm>
            <a:off x="588963" y="801688"/>
            <a:ext cx="5680075" cy="3195637"/>
          </a:xfrm>
          <a:ln w="12700" cap="flat">
            <a:solidFill>
              <a:schemeClr val="tx1"/>
            </a:solidFill>
          </a:ln>
        </p:spPr>
      </p:sp>
    </p:spTree>
    <p:extLst>
      <p:ext uri="{BB962C8B-B14F-4D97-AF65-F5344CB8AC3E}">
        <p14:creationId xmlns:p14="http://schemas.microsoft.com/office/powerpoint/2010/main" val="17207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PMC Compact – Projectmatig Creëren binnen handbereik (2010), Bos, Harting, Hesselink. Scriptum, Schiedam. </a:t>
            </a:r>
          </a:p>
          <a:p>
            <a:endParaRPr lang="nl-NL" i="1" dirty="0"/>
          </a:p>
          <a:p>
            <a:r>
              <a:rPr lang="nl-NL" i="0" dirty="0"/>
              <a:t>De onderste 2 opdrachten kunt u in groepjes beantwoorden of als huiswerk meegeven.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22</a:t>
            </a:fld>
            <a:endParaRPr lang="nl-NL" dirty="0"/>
          </a:p>
        </p:txBody>
      </p:sp>
    </p:spTree>
    <p:extLst>
      <p:ext uri="{BB962C8B-B14F-4D97-AF65-F5344CB8AC3E}">
        <p14:creationId xmlns:p14="http://schemas.microsoft.com/office/powerpoint/2010/main" val="1914479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Onderdelen:</a:t>
            </a:r>
          </a:p>
          <a:p>
            <a:pPr marL="171450" indent="-171450">
              <a:buFontTx/>
              <a:buChar char="-"/>
            </a:pPr>
            <a:r>
              <a:rPr lang="nl-NL" dirty="0"/>
              <a:t>Uitleg rapportage </a:t>
            </a:r>
          </a:p>
          <a:p>
            <a:pPr marL="171450" indent="-171450">
              <a:buFontTx/>
              <a:buChar char="-"/>
            </a:pPr>
            <a:r>
              <a:rPr lang="nl-NL" dirty="0"/>
              <a:t>Tips </a:t>
            </a:r>
          </a:p>
          <a:p>
            <a:pPr marL="171450" indent="-171450">
              <a:buFontTx/>
              <a:buChar char="-"/>
            </a:pPr>
            <a:r>
              <a:rPr lang="nl-NL" dirty="0"/>
              <a:t>Voorbeeld methodes</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23</a:t>
            </a:fld>
            <a:endParaRPr lang="nl-NL" dirty="0"/>
          </a:p>
        </p:txBody>
      </p:sp>
    </p:spTree>
    <p:extLst>
      <p:ext uri="{BB962C8B-B14F-4D97-AF65-F5344CB8AC3E}">
        <p14:creationId xmlns:p14="http://schemas.microsoft.com/office/powerpoint/2010/main" val="120245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kunt u in kleinere groepen bespreken of als huiswerk meegeven.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24</a:t>
            </a:fld>
            <a:endParaRPr lang="nl-NL" dirty="0"/>
          </a:p>
        </p:txBody>
      </p:sp>
    </p:spTree>
    <p:extLst>
      <p:ext uri="{BB962C8B-B14F-4D97-AF65-F5344CB8AC3E}">
        <p14:creationId xmlns:p14="http://schemas.microsoft.com/office/powerpoint/2010/main" val="199352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Elkaar blijven informeren en communiceren is belangrijk voor het vertrouwen en om draagvlak te behouden. Deel successen maar houdt elkaar ook op de hoogte van tegenslagen of vertragingen. Zie voor een indruk van mogelijke procesafspraken ook slide 9 van dit werkboek.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Bron: O.a</a:t>
            </a:r>
            <a:r>
              <a:rPr lang="nl-NL" i="1" dirty="0"/>
              <a:t>. PMC Compact – Projectmatig Creëren binnen handbereik (2010), Bos, Harting, Hesselink. Scriptum, Schiedam.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25</a:t>
            </a:fld>
            <a:endParaRPr lang="nl-NL" dirty="0"/>
          </a:p>
        </p:txBody>
      </p:sp>
    </p:spTree>
    <p:extLst>
      <p:ext uri="{BB962C8B-B14F-4D97-AF65-F5344CB8AC3E}">
        <p14:creationId xmlns:p14="http://schemas.microsoft.com/office/powerpoint/2010/main" val="2401293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0" i="0" u="none" strike="noStrike" kern="1200" baseline="0" dirty="0">
                <a:solidFill>
                  <a:schemeClr val="tx1"/>
                </a:solidFill>
                <a:latin typeface="+mn-lt"/>
                <a:ea typeface="+mn-ea"/>
                <a:cs typeface="+mn-cs"/>
              </a:rPr>
              <a:t>De "Seven keys to success" is een manier om op beknopte &amp; eenduidige wijze de status van projecten weer te geven zodat het top management in een oogopslag kan zien in hoeverre het project "on track" is en waar er eventuele bijsturing nodig is.</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Hoe werkt dit?</a:t>
            </a:r>
          </a:p>
          <a:p>
            <a:pPr rtl="0"/>
            <a:r>
              <a:rPr lang="nl-NL" sz="1200" b="0" i="0" u="none" strike="noStrike" kern="1200" baseline="0" dirty="0">
                <a:solidFill>
                  <a:schemeClr val="tx1"/>
                </a:solidFill>
                <a:latin typeface="+mn-lt"/>
                <a:ea typeface="+mn-ea"/>
                <a:cs typeface="+mn-cs"/>
              </a:rPr>
              <a:t>Voor maximaal 7 verschillende criteria die alle facetten van een project behelsen wordt de status samengevat aan de hand van een stoplichtkleur waarbij groen= ok/volgens planning; oranje = lichte zorg; rood = grote zorg. De punten van zorg worden benoemd en tevens wordt een aanbevolen actie vermeld.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Bijvoorbeeld: Voor het criterium "Team functioneert goed" is er de lichte zorg dat een "teamlid minder tijd kan besteden aan het project dan toegezegd":  De aanbevolen te nemen actie kan dan zijn "vaste tijdstippen afspreken met zijn/haar leidinggevende wanneer teamlid aan het project werkt".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De "groen-gemelde" activiteiten lopen volgens plan en behoeven geen specifieke aandacht.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Overall status</a:t>
            </a:r>
          </a:p>
          <a:p>
            <a:pPr rtl="0"/>
            <a:r>
              <a:rPr lang="nl-NL" sz="1200" b="0" i="0" u="none" strike="noStrike" kern="1200" baseline="0" dirty="0">
                <a:solidFill>
                  <a:schemeClr val="tx1"/>
                </a:solidFill>
                <a:latin typeface="+mn-lt"/>
                <a:ea typeface="+mn-ea"/>
                <a:cs typeface="+mn-cs"/>
              </a:rPr>
              <a:t>Op basis van de stoplicht status van de inviduele criteria kan dan een overall project status worden bepaald. Dit is vooral interessant indien er meerdere projecten worden uitgevoerd met ieder hun eigen "seven keys to succes". Zo kan een overkoepelende stuurgroep eenvoudig zien welke projecten goed gaan of in zwaar weer zitten...</a:t>
            </a:r>
            <a:endParaRPr lang="nl-NL" dirty="0"/>
          </a:p>
        </p:txBody>
      </p:sp>
      <p:sp>
        <p:nvSpPr>
          <p:cNvPr id="4" name="Slide Number Placeholder 3"/>
          <p:cNvSpPr>
            <a:spLocks noGrp="1"/>
          </p:cNvSpPr>
          <p:nvPr>
            <p:ph type="sldNum" sz="quarter" idx="5"/>
          </p:nvPr>
        </p:nvSpPr>
        <p:spPr/>
        <p:txBody>
          <a:bodyPr/>
          <a:lstStyle/>
          <a:p>
            <a:fld id="{AC9E2D49-1D98-45D7-8080-3C7CADFECFDC}" type="slidenum">
              <a:rPr lang="nl-NL" smtClean="0"/>
              <a:t>26</a:t>
            </a:fld>
            <a:endParaRPr lang="nl-NL" dirty="0"/>
          </a:p>
        </p:txBody>
      </p:sp>
    </p:spTree>
    <p:extLst>
      <p:ext uri="{BB962C8B-B14F-4D97-AF65-F5344CB8AC3E}">
        <p14:creationId xmlns:p14="http://schemas.microsoft.com/office/powerpoint/2010/main" val="401017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manier om de voortgang bij te houden gedurende het traject. De groene en oranje stoplichten geven aan of op de betreffende mijlpalen acties nodig zijn.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27</a:t>
            </a:fld>
            <a:endParaRPr lang="nl-NL" dirty="0"/>
          </a:p>
        </p:txBody>
      </p:sp>
    </p:spTree>
    <p:extLst>
      <p:ext uri="{BB962C8B-B14F-4D97-AF65-F5344CB8AC3E}">
        <p14:creationId xmlns:p14="http://schemas.microsoft.com/office/powerpoint/2010/main" val="277316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Uw regioplan is ook bedoeld als document voor uzelf waarin de partners in de regio als gelijke partners (wellicht voor het eerst) de zakelijke afspraken met elkaar vaststellen. Vaak worden resultaten niet behaald of de gewenste kwaliteit niet bereikt als een project start zonder een gemeenschappelijk en helder beeld van wat het nu eigenlijk inhoudt, wat het moet gaan opleveren, wie waarvoor verantwoordelijk is, en welke inzet van mensen en middelen vereist is. Schrijf afspraken hieromtrent goed op. De (tekenbevoegde) samenwerkingspartners ondertekenen de samenwerkingsovereenkomst en bevestigen daarmee de afspraken.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Tip: </a:t>
            </a:r>
            <a:r>
              <a:rPr lang="nl-NL" sz="1200" kern="1200" dirty="0">
                <a:solidFill>
                  <a:schemeClr val="tx1"/>
                </a:solidFill>
                <a:effectLst/>
                <a:latin typeface="+mn-lt"/>
                <a:ea typeface="+mn-ea"/>
                <a:cs typeface="+mn-cs"/>
              </a:rPr>
              <a:t>De ervaring leert dat het verzamelen van de vereiste handtekeningen soms meer tijd kost dan gedacht. Partners willen bijvoorbeeld vaker afspreken voor zij tekenen, of kunnen een periode niet goed te bereiken zijn. Het op tijd informeren van uw partners en op tijd beginnen, kan een hoop schelen. </a:t>
            </a:r>
          </a:p>
          <a:p>
            <a:r>
              <a:rPr lang="nl-NL" sz="1200" kern="1200" dirty="0">
                <a:solidFill>
                  <a:schemeClr val="tx1"/>
                </a:solidFill>
                <a:effectLst/>
                <a:latin typeface="+mn-lt"/>
                <a:ea typeface="+mn-ea"/>
                <a:cs typeface="+mn-cs"/>
              </a:rPr>
              <a:t>U kunt er ook voor kiezen om alle partners op één moment gezamenlijk te laten tekenen: zo maakt u er een feestelijk moment van. </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Tip: </a:t>
            </a:r>
            <a:r>
              <a:rPr lang="nl-NL" dirty="0"/>
              <a:t>Deze samenwerkingsovereenkomst is gericht op afspraken met externen. Het is echter ook belangrijk om intern afspraken te communiceren. Men is vaak niet gewend om intern ook heldere afspraken te maken en deze vast te leggen. Toch is dit wel degelijk van belang, zo worden onduidelijkheden later in het proces voorkomen. </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29</a:t>
            </a:fld>
            <a:endParaRPr lang="nl-NL" dirty="0"/>
          </a:p>
        </p:txBody>
      </p:sp>
    </p:spTree>
    <p:extLst>
      <p:ext uri="{BB962C8B-B14F-4D97-AF65-F5344CB8AC3E}">
        <p14:creationId xmlns:p14="http://schemas.microsoft.com/office/powerpoint/2010/main" val="185335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solidFill>
                  <a:schemeClr val="bg1"/>
                </a:solidFill>
              </a:rPr>
              <a:t>Dit werkboek is tot stand gekomen aan de hand van de workshops door IBM i.s.m. het ondersteuningsteam Sterk Techniekonderwijs en bewerkt door het ondersteuningteam Sterk Techniekonderwijs. </a:t>
            </a:r>
            <a:endParaRPr lang="en-US" sz="1200" i="1" dirty="0">
              <a:solidFill>
                <a:schemeClr val="bg1"/>
              </a:solidFill>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7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Terugblik op vorige werksessies.</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a:t>
            </a:fld>
            <a:endParaRPr lang="nl-NL" dirty="0"/>
          </a:p>
        </p:txBody>
      </p:sp>
    </p:spTree>
    <p:extLst>
      <p:ext uri="{BB962C8B-B14F-4D97-AF65-F5344CB8AC3E}">
        <p14:creationId xmlns:p14="http://schemas.microsoft.com/office/powerpoint/2010/main" val="100121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Hier kunt u de deelnemers meenemen in de stappen die al genomen zijn en welke nog gemaakt moeten worden. </a:t>
            </a:r>
          </a:p>
        </p:txBody>
      </p:sp>
      <p:sp>
        <p:nvSpPr>
          <p:cNvPr id="4" name="Slide Number Placeholder 3"/>
          <p:cNvSpPr>
            <a:spLocks noGrp="1"/>
          </p:cNvSpPr>
          <p:nvPr>
            <p:ph type="sldNum" sz="quarter" idx="5"/>
          </p:nvPr>
        </p:nvSpPr>
        <p:spPr/>
        <p:txBody>
          <a:bodyPr/>
          <a:lstStyle/>
          <a:p>
            <a:fld id="{AC9E2D49-1D98-45D7-8080-3C7CADFECFDC}" type="slidenum">
              <a:rPr lang="nl-NL" smtClean="0"/>
              <a:t>4</a:t>
            </a:fld>
            <a:endParaRPr lang="nl-NL" dirty="0"/>
          </a:p>
        </p:txBody>
      </p:sp>
    </p:spTree>
    <p:extLst>
      <p:ext uri="{BB962C8B-B14F-4D97-AF65-F5344CB8AC3E}">
        <p14:creationId xmlns:p14="http://schemas.microsoft.com/office/powerpoint/2010/main" val="355356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WB staat voor werkboek.</a:t>
            </a:r>
          </a:p>
        </p:txBody>
      </p:sp>
      <p:sp>
        <p:nvSpPr>
          <p:cNvPr id="4" name="Slide Number Placeholder 3"/>
          <p:cNvSpPr>
            <a:spLocks noGrp="1"/>
          </p:cNvSpPr>
          <p:nvPr>
            <p:ph type="sldNum" sz="quarter" idx="5"/>
          </p:nvPr>
        </p:nvSpPr>
        <p:spPr/>
        <p:txBody>
          <a:bodyPr/>
          <a:lstStyle/>
          <a:p>
            <a:fld id="{AC9E2D49-1D98-45D7-8080-3C7CADFECFDC}" type="slidenum">
              <a:rPr lang="nl-NL" smtClean="0"/>
              <a:t>5</a:t>
            </a:fld>
            <a:endParaRPr lang="nl-NL" dirty="0"/>
          </a:p>
        </p:txBody>
      </p:sp>
    </p:spTree>
    <p:extLst>
      <p:ext uri="{BB962C8B-B14F-4D97-AF65-F5344CB8AC3E}">
        <p14:creationId xmlns:p14="http://schemas.microsoft.com/office/powerpoint/2010/main" val="203141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Besturing onderdelen: </a:t>
            </a:r>
          </a:p>
          <a:p>
            <a:pPr marL="171450" indent="-171450">
              <a:buFont typeface="Calibri" panose="020F0502020204030204" pitchFamily="34" charset="0"/>
              <a:buChar char="₋"/>
            </a:pPr>
            <a:r>
              <a:rPr lang="nl-NL" dirty="0"/>
              <a:t>Theorie/verdieping Organisatie &amp; Kernteam </a:t>
            </a:r>
          </a:p>
          <a:p>
            <a:pPr marL="171450" indent="-171450">
              <a:buFont typeface="Calibri" panose="020F0502020204030204" pitchFamily="34" charset="0"/>
              <a:buChar char="₋"/>
            </a:pPr>
            <a:r>
              <a:rPr lang="nl-NL" dirty="0"/>
              <a:t>Mogelijke organisatievormen </a:t>
            </a:r>
          </a:p>
          <a:p>
            <a:pPr marL="171450" indent="-171450">
              <a:buFont typeface="Calibri" panose="020F0502020204030204" pitchFamily="34" charset="0"/>
              <a:buChar char="₋"/>
            </a:pPr>
            <a:r>
              <a:rPr lang="nl-NL" dirty="0"/>
              <a:t>Oefening: met elkaar procesafspraken bespreken</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6</a:t>
            </a:fld>
            <a:endParaRPr lang="nl-NL" dirty="0"/>
          </a:p>
        </p:txBody>
      </p:sp>
    </p:spTree>
    <p:extLst>
      <p:ext uri="{BB962C8B-B14F-4D97-AF65-F5344CB8AC3E}">
        <p14:creationId xmlns:p14="http://schemas.microsoft.com/office/powerpoint/2010/main" val="346546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7</a:t>
            </a:fld>
            <a:endParaRPr lang="nl-NL" dirty="0"/>
          </a:p>
        </p:txBody>
      </p:sp>
    </p:spTree>
    <p:extLst>
      <p:ext uri="{BB962C8B-B14F-4D97-AF65-F5344CB8AC3E}">
        <p14:creationId xmlns:p14="http://schemas.microsoft.com/office/powerpoint/2010/main" val="268787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Bespreek eventueel met elkaar: welke vormen spreekt de regio aan? Wat past bij de regio? (grootte, verleden van samenwerking, context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Bron: PMC Compact – Projectmatig Creëren binnen handbereik (2010), Bos, Harting, Hesselink. Scriptum, Schiedam.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8</a:t>
            </a:fld>
            <a:endParaRPr lang="nl-NL" dirty="0"/>
          </a:p>
        </p:txBody>
      </p:sp>
    </p:spTree>
    <p:extLst>
      <p:ext uri="{BB962C8B-B14F-4D97-AF65-F5344CB8AC3E}">
        <p14:creationId xmlns:p14="http://schemas.microsoft.com/office/powerpoint/2010/main" val="425026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gaat bij het ontwikkelen van een goed proces om vraagstukken als: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‘Hoe komen we op een goede manier in gesprek en tot overeenstemming?’,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‘Welke rol heeft iedereen daarbij en wie heeft de regie?’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‘Hoe kunnen we de goede dingen op het goede moment doen?’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‘Hoe zorgen we voor een goede voortgang zonder al te veel door te duwen en de partijen onderweg te verliezen?’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Zie ook: </a:t>
            </a:r>
            <a:r>
              <a:rPr lang="nl-NL" i="1" dirty="0"/>
              <a:t>PMC Compact – Projectmatig Creëren binnen handbereik (2010), Bos, Harting, Hesselink. Scriptum, Schiedam.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Zorg dat helder is wie wanneer welke informatie krijgt. Het is belangrijk dat mensen weten wat er gaat komen en in welke fase ze zich bevinden. Duidelijkheid voorop. Als de voortgang er goed inzit, je periodiek evalueert en men ziet dat het iets oplevert, dan geeft dat energie. Dat is de basis voor continue ontwikkeling van de samenwerking in het partnerschap.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9</a:t>
            </a:fld>
            <a:endParaRPr lang="nl-NL" dirty="0"/>
          </a:p>
        </p:txBody>
      </p:sp>
    </p:spTree>
    <p:extLst>
      <p:ext uri="{BB962C8B-B14F-4D97-AF65-F5344CB8AC3E}">
        <p14:creationId xmlns:p14="http://schemas.microsoft.com/office/powerpoint/2010/main" val="213664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276356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en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2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54522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2168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9129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78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11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088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41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1700537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28BCF99-CCC1-444E-8953-D7417C337A93}"/>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DEF61EB0-E098-4815-8890-96F4473C0710}"/>
              </a:ext>
            </a:extLst>
          </p:cNvPr>
          <p:cNvSpPr>
            <a:spLocks noGrp="1" noChangeArrowheads="1"/>
          </p:cNvSpPr>
          <p:nvPr>
            <p:ph type="sldNum" sz="quarter" idx="11"/>
          </p:nvPr>
        </p:nvSpPr>
        <p:spPr>
          <a:ln/>
        </p:spPr>
        <p:txBody>
          <a:bodyPr/>
          <a:lstStyle>
            <a:lvl1pPr>
              <a:defRPr/>
            </a:lvl1pPr>
          </a:lstStyle>
          <a:p>
            <a:pPr>
              <a:defRPr/>
            </a:pPr>
            <a:fld id="{5218F216-05FF-432C-9E41-80D240442A18}" type="slidenum">
              <a:rPr lang="en-GB" altLang="en-US"/>
              <a:pPr>
                <a:defRPr/>
              </a:pPr>
              <a:t>‹nr.›</a:t>
            </a:fld>
            <a:endParaRPr lang="en-GB" altLang="en-US" dirty="0"/>
          </a:p>
        </p:txBody>
      </p:sp>
    </p:spTree>
    <p:extLst>
      <p:ext uri="{BB962C8B-B14F-4D97-AF65-F5344CB8AC3E}">
        <p14:creationId xmlns:p14="http://schemas.microsoft.com/office/powerpoint/2010/main" val="4041316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50620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E5E75-F1E3-40AF-AD04-88E94AF0E4AF}"/>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7" name="Content Placeholder 2">
            <a:extLst>
              <a:ext uri="{FF2B5EF4-FFF2-40B4-BE49-F238E27FC236}">
                <a16:creationId xmlns:a16="http://schemas.microsoft.com/office/drawing/2014/main" id="{95B7A4BB-A150-4B23-97D7-2F9FEEFB9222}"/>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3139F573-BBC3-4105-B829-30D62C832FE8}"/>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10" name="Slide Number Placeholder 4">
            <a:extLst>
              <a:ext uri="{FF2B5EF4-FFF2-40B4-BE49-F238E27FC236}">
                <a16:creationId xmlns:a16="http://schemas.microsoft.com/office/drawing/2014/main" id="{E0A58248-4750-4A7C-9EC1-19AA2061E350}"/>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8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en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9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397829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4945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67335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3E0BF-9988-4E9D-8C65-7DBC34D53066}"/>
              </a:ext>
            </a:extLst>
          </p:cNvPr>
          <p:cNvPicPr>
            <a:picLocks noChangeAspect="1"/>
          </p:cNvPicPr>
          <p:nvPr userDrawn="1"/>
        </p:nvPicPr>
        <p:blipFill>
          <a:blip r:embed="rId2"/>
          <a:stretch>
            <a:fillRect/>
          </a:stretch>
        </p:blipFill>
        <p:spPr>
          <a:xfrm>
            <a:off x="8522574" y="4481619"/>
            <a:ext cx="611983" cy="660553"/>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833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C858D-A268-4947-B33E-7BD171678131}"/>
              </a:ext>
            </a:extLst>
          </p:cNvPr>
          <p:cNvPicPr>
            <a:picLocks noChangeAspect="1"/>
          </p:cNvPicPr>
          <p:nvPr userDrawn="1"/>
        </p:nvPicPr>
        <p:blipFill>
          <a:blip r:embed="rId2"/>
          <a:stretch>
            <a:fillRect/>
          </a:stretch>
        </p:blipFill>
        <p:spPr>
          <a:xfrm>
            <a:off x="-396" y="81327"/>
            <a:ext cx="9144396" cy="5151343"/>
          </a:xfrm>
          <a:prstGeom prst="rect">
            <a:avLst/>
          </a:prstGeom>
        </p:spPr>
      </p:pic>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163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67D08-A90B-4178-BC94-0EC3732E8BCA}"/>
              </a:ext>
            </a:extLst>
          </p:cNvPr>
          <p:cNvPicPr>
            <a:picLocks noChangeAspect="1"/>
          </p:cNvPicPr>
          <p:nvPr userDrawn="1"/>
        </p:nvPicPr>
        <p:blipFill>
          <a:blip r:embed="rId2"/>
          <a:stretch>
            <a:fillRect/>
          </a:stretch>
        </p:blipFill>
        <p:spPr>
          <a:xfrm>
            <a:off x="0" y="0"/>
            <a:ext cx="9144000" cy="5151120"/>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49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348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9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1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5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9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28BCF99-CCC1-444E-8953-D7417C337A93}"/>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DEF61EB0-E098-4815-8890-96F4473C0710}"/>
              </a:ext>
            </a:extLst>
          </p:cNvPr>
          <p:cNvSpPr>
            <a:spLocks noGrp="1" noChangeArrowheads="1"/>
          </p:cNvSpPr>
          <p:nvPr>
            <p:ph type="sldNum" sz="quarter" idx="11"/>
          </p:nvPr>
        </p:nvSpPr>
        <p:spPr>
          <a:ln/>
        </p:spPr>
        <p:txBody>
          <a:bodyPr/>
          <a:lstStyle>
            <a:lvl1pPr>
              <a:defRPr/>
            </a:lvl1pPr>
          </a:lstStyle>
          <a:p>
            <a:pPr>
              <a:defRPr/>
            </a:pPr>
            <a:fld id="{5218F216-05FF-432C-9E41-80D240442A18}" type="slidenum">
              <a:rPr lang="en-GB" altLang="en-US"/>
              <a:pPr>
                <a:defRPr/>
              </a:pPr>
              <a:t>‹nr.›</a:t>
            </a:fld>
            <a:endParaRPr lang="en-GB" altLang="en-US" dirty="0"/>
          </a:p>
        </p:txBody>
      </p:sp>
    </p:spTree>
    <p:extLst>
      <p:ext uri="{BB962C8B-B14F-4D97-AF65-F5344CB8AC3E}">
        <p14:creationId xmlns:p14="http://schemas.microsoft.com/office/powerpoint/2010/main" val="855579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E5E75-F1E3-40AF-AD04-88E94AF0E4AF}"/>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7" name="Content Placeholder 2">
            <a:extLst>
              <a:ext uri="{FF2B5EF4-FFF2-40B4-BE49-F238E27FC236}">
                <a16:creationId xmlns:a16="http://schemas.microsoft.com/office/drawing/2014/main" id="{95B7A4BB-A150-4B23-97D7-2F9FEEFB9222}"/>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3139F573-BBC3-4105-B829-30D62C832FE8}"/>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10" name="Slide Number Placeholder 4">
            <a:extLst>
              <a:ext uri="{FF2B5EF4-FFF2-40B4-BE49-F238E27FC236}">
                <a16:creationId xmlns:a16="http://schemas.microsoft.com/office/drawing/2014/main" id="{E0A58248-4750-4A7C-9EC1-19AA2061E350}"/>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40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157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4" r:id="rId4"/>
    <p:sldLayoutId id="2147483735" r:id="rId5"/>
    <p:sldLayoutId id="2147483736" r:id="rId6"/>
    <p:sldLayoutId id="2147483737" r:id="rId7"/>
    <p:sldLayoutId id="2147483751" r:id="rId8"/>
    <p:sldLayoutId id="2147483753" r:id="rId9"/>
    <p:sldLayoutId id="214748377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97844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E6C1238-EDA2-427B-BE05-EA9FDBF13CE0}"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13-3-2019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0721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9DE9-D66A-4423-8F6A-81D8D66417A5}"/>
              </a:ext>
            </a:extLst>
          </p:cNvPr>
          <p:cNvSpPr txBox="1">
            <a:spLocks/>
          </p:cNvSpPr>
          <p:nvPr/>
        </p:nvSpPr>
        <p:spPr>
          <a:xfrm>
            <a:off x="1143000" y="841772"/>
            <a:ext cx="7101840" cy="17907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b="1" dirty="0">
                <a:solidFill>
                  <a:schemeClr val="bg1"/>
                </a:solidFill>
                <a:latin typeface="Basic Sans Bold"/>
              </a:rPr>
              <a:t>Werkboek 4 – </a:t>
            </a:r>
          </a:p>
          <a:p>
            <a:pPr algn="l"/>
            <a:r>
              <a:rPr lang="en-US" b="1" dirty="0">
                <a:solidFill>
                  <a:schemeClr val="bg1"/>
                </a:solidFill>
                <a:latin typeface="Basic Sans Bold"/>
              </a:rPr>
              <a:t>Plan on a page vervolg </a:t>
            </a:r>
          </a:p>
        </p:txBody>
      </p:sp>
      <p:sp>
        <p:nvSpPr>
          <p:cNvPr id="3" name="Subtitle 2">
            <a:extLst>
              <a:ext uri="{FF2B5EF4-FFF2-40B4-BE49-F238E27FC236}">
                <a16:creationId xmlns:a16="http://schemas.microsoft.com/office/drawing/2014/main" id="{31800934-8066-49DF-9BB4-8824D9E51E65}"/>
              </a:ext>
            </a:extLst>
          </p:cNvPr>
          <p:cNvSpPr txBox="1">
            <a:spLocks/>
          </p:cNvSpPr>
          <p:nvPr/>
        </p:nvSpPr>
        <p:spPr>
          <a:xfrm>
            <a:off x="1143000" y="2701528"/>
            <a:ext cx="4175760" cy="12418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Basic Sans Bold"/>
              <a:ea typeface="+mn-ea"/>
              <a:cs typeface="+mn-cs"/>
            </a:endParaRPr>
          </a:p>
        </p:txBody>
      </p:sp>
      <p:sp>
        <p:nvSpPr>
          <p:cNvPr id="4" name="Slide Number Placeholder 3">
            <a:extLst>
              <a:ext uri="{FF2B5EF4-FFF2-40B4-BE49-F238E27FC236}">
                <a16:creationId xmlns:a16="http://schemas.microsoft.com/office/drawing/2014/main" id="{356A21DF-232A-480E-848B-15495B8DEC8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B838A42-CDA7-B643-9F16-30956B2CD95E}"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ubtitle 2">
            <a:extLst>
              <a:ext uri="{FF2B5EF4-FFF2-40B4-BE49-F238E27FC236}">
                <a16:creationId xmlns:a16="http://schemas.microsoft.com/office/drawing/2014/main" id="{07401154-9BD9-4AEE-99D7-8DFDBC4FB0C0}"/>
              </a:ext>
            </a:extLst>
          </p:cNvPr>
          <p:cNvSpPr txBox="1">
            <a:spLocks/>
          </p:cNvSpPr>
          <p:nvPr/>
        </p:nvSpPr>
        <p:spPr>
          <a:xfrm>
            <a:off x="1196163" y="2858330"/>
            <a:ext cx="4175760" cy="12418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nl-NL" sz="1600" i="1" dirty="0">
                <a:solidFill>
                  <a:schemeClr val="bg1"/>
                </a:solidFill>
              </a:rPr>
              <a:t>Dit werkboek is tot stand gekomen door IBM in samenwerking met Sterk Techniekonderwijs </a:t>
            </a:r>
            <a:endParaRPr lang="en-US" sz="1600" i="1" dirty="0">
              <a:solidFill>
                <a:schemeClr val="bg1"/>
              </a:solidFill>
            </a:endParaRPr>
          </a:p>
        </p:txBody>
      </p:sp>
      <p:pic>
        <p:nvPicPr>
          <p:cNvPr id="7" name="Picture 2" descr="Afbeeldingsresultaat voor ibm png">
            <a:extLst>
              <a:ext uri="{FF2B5EF4-FFF2-40B4-BE49-F238E27FC236}">
                <a16:creationId xmlns:a16="http://schemas.microsoft.com/office/drawing/2014/main" id="{B727C056-912C-4143-9F6C-1D76C6B48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163" y="3637992"/>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763A7-7088-465B-9A00-326EDE0E4418}"/>
              </a:ext>
            </a:extLst>
          </p:cNvPr>
          <p:cNvSpPr>
            <a:spLocks noGrp="1"/>
          </p:cNvSpPr>
          <p:nvPr>
            <p:ph type="title"/>
          </p:nvPr>
        </p:nvSpPr>
        <p:spPr>
          <a:xfrm>
            <a:off x="4843840" y="1379153"/>
            <a:ext cx="4516291" cy="2166835"/>
          </a:xfrm>
        </p:spPr>
        <p:txBody>
          <a:bodyPr vert="horz" lIns="91440" tIns="45720" rIns="91440" bIns="45720" rtlCol="0" anchor="b">
            <a:normAutofit/>
          </a:bodyPr>
          <a:lstStyle/>
          <a:p>
            <a:r>
              <a:rPr lang="en-US" sz="4000" b="1" dirty="0">
                <a:solidFill>
                  <a:schemeClr val="bg1"/>
                </a:solidFill>
              </a:rPr>
              <a:t>Begroting</a:t>
            </a:r>
          </a:p>
        </p:txBody>
      </p:sp>
      <p:sp>
        <p:nvSpPr>
          <p:cNvPr id="2" name="Text Placeholder 1">
            <a:extLst>
              <a:ext uri="{FF2B5EF4-FFF2-40B4-BE49-F238E27FC236}">
                <a16:creationId xmlns:a16="http://schemas.microsoft.com/office/drawing/2014/main" id="{191B3F61-592B-453C-9C19-FA1611D9CE8B}"/>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Afbeeldingsresultaat voor controlling money png image">
            <a:extLst>
              <a:ext uri="{FF2B5EF4-FFF2-40B4-BE49-F238E27FC236}">
                <a16:creationId xmlns:a16="http://schemas.microsoft.com/office/drawing/2014/main" id="{FBDD8428-0D59-4BE0-952C-72850BBA0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5" y="1381606"/>
            <a:ext cx="4056039" cy="238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665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A7D3-BBA6-4CC8-8389-95CF17E72D1D}"/>
              </a:ext>
            </a:extLst>
          </p:cNvPr>
          <p:cNvSpPr>
            <a:spLocks noGrp="1"/>
          </p:cNvSpPr>
          <p:nvPr>
            <p:ph type="title"/>
          </p:nvPr>
        </p:nvSpPr>
        <p:spPr/>
        <p:txBody>
          <a:bodyPr>
            <a:normAutofit fontScale="90000"/>
          </a:bodyPr>
          <a:lstStyle/>
          <a:p>
            <a:r>
              <a:rPr lang="nl-NL" dirty="0"/>
              <a:t>Begroting</a:t>
            </a:r>
          </a:p>
        </p:txBody>
      </p:sp>
      <p:sp>
        <p:nvSpPr>
          <p:cNvPr id="3" name="Content Placeholder 2">
            <a:extLst>
              <a:ext uri="{FF2B5EF4-FFF2-40B4-BE49-F238E27FC236}">
                <a16:creationId xmlns:a16="http://schemas.microsoft.com/office/drawing/2014/main" id="{95BD844A-568F-4F00-80EA-CB2DAE4B3051}"/>
              </a:ext>
            </a:extLst>
          </p:cNvPr>
          <p:cNvSpPr>
            <a:spLocks noGrp="1"/>
          </p:cNvSpPr>
          <p:nvPr>
            <p:ph idx="1"/>
          </p:nvPr>
        </p:nvSpPr>
        <p:spPr>
          <a:xfrm>
            <a:off x="628650" y="1369218"/>
            <a:ext cx="7886700" cy="3774281"/>
          </a:xfrm>
        </p:spPr>
        <p:txBody>
          <a:bodyPr>
            <a:normAutofit lnSpcReduction="10000"/>
          </a:bodyPr>
          <a:lstStyle/>
          <a:p>
            <a:r>
              <a:rPr lang="nl-NL" dirty="0"/>
              <a:t>Passend bij de regiovisie wordt er een begroting aangeleverd die de financiën per actie en doel inzichtelijk maakt. </a:t>
            </a:r>
          </a:p>
          <a:p>
            <a:r>
              <a:rPr lang="nl-NL" dirty="0"/>
              <a:t>Beschrijf per deelactiviteit de geraamde kosten voor zover deze betrekking hebben op de periode waarvoor subsidie wordt aangevraagd.</a:t>
            </a:r>
          </a:p>
          <a:p>
            <a:r>
              <a:rPr lang="nl-NL" dirty="0"/>
              <a:t>Zorg ervoor dat de begroting een financiële vertaling is van het in te dienen activiteitenplan. Zorg er dus voor dat elke opgevoerde post duidelijk wordt toegelicht.</a:t>
            </a:r>
          </a:p>
          <a:p>
            <a:r>
              <a:rPr lang="nl-NL" dirty="0"/>
              <a:t>De begroting zou opgedeeld kunnen worden in bijvoorbeeld: loonkosten, materiaalkosten, kosten voor machines en apparatuur, overheadkosten, overige kosten en de cofinanciering.</a:t>
            </a:r>
          </a:p>
          <a:p>
            <a:r>
              <a:rPr lang="nl-NL" dirty="0"/>
              <a:t>Loonkosten: Zorg dat in de begroting te zien is hoeveel uren worden gemaakt door de onderwijsinstellingen, de arbeidsorganisaties en eventuele overige partijen. </a:t>
            </a:r>
            <a:endParaRPr lang="nl-NL" sz="320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Subtitle 3">
            <a:extLst>
              <a:ext uri="{FF2B5EF4-FFF2-40B4-BE49-F238E27FC236}">
                <a16:creationId xmlns:a16="http://schemas.microsoft.com/office/drawing/2014/main" id="{DAFE187B-9987-40B2-899E-3C7B04E3725E}"/>
              </a:ext>
            </a:extLst>
          </p:cNvPr>
          <p:cNvSpPr>
            <a:spLocks noGrp="1"/>
          </p:cNvSpPr>
          <p:nvPr>
            <p:ph type="subTitle" idx="13"/>
          </p:nvPr>
        </p:nvSpPr>
        <p:spPr/>
        <p:txBody>
          <a:bodyPr/>
          <a:lstStyle/>
          <a:p>
            <a:r>
              <a:rPr lang="nl-NL" dirty="0"/>
              <a:t>Uit “Format Begroting Sterk Techniekonderwijs”</a:t>
            </a:r>
          </a:p>
        </p:txBody>
      </p:sp>
      <p:sp>
        <p:nvSpPr>
          <p:cNvPr id="5" name="Slide Number Placeholder 4">
            <a:extLst>
              <a:ext uri="{FF2B5EF4-FFF2-40B4-BE49-F238E27FC236}">
                <a16:creationId xmlns:a16="http://schemas.microsoft.com/office/drawing/2014/main" id="{19CC9B3F-CDEC-4530-BB43-0EFF50AC175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86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97506-EAAF-4400-8E71-E0E56E1F128C}"/>
              </a:ext>
            </a:extLst>
          </p:cNvPr>
          <p:cNvSpPr>
            <a:spLocks noGrp="1"/>
          </p:cNvSpPr>
          <p:nvPr>
            <p:ph type="title"/>
          </p:nvPr>
        </p:nvSpPr>
        <p:spPr/>
        <p:txBody>
          <a:bodyPr>
            <a:normAutofit fontScale="90000"/>
          </a:bodyPr>
          <a:lstStyle/>
          <a:p>
            <a:r>
              <a:rPr lang="nl-NL" dirty="0"/>
              <a:t>Voorbeeld van subsidiejaar 1</a:t>
            </a:r>
          </a:p>
        </p:txBody>
      </p:sp>
      <p:sp>
        <p:nvSpPr>
          <p:cNvPr id="5" name="Tijdelijke aanduiding voor dianummer 4">
            <a:extLst>
              <a:ext uri="{FF2B5EF4-FFF2-40B4-BE49-F238E27FC236}">
                <a16:creationId xmlns:a16="http://schemas.microsoft.com/office/drawing/2014/main" id="{C1889302-2D9E-40AE-AC37-EB5CCDBF853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7277994C-8A0B-4A24-A6EB-AF5250CDE090}"/>
              </a:ext>
            </a:extLst>
          </p:cNvPr>
          <p:cNvPicPr/>
          <p:nvPr/>
        </p:nvPicPr>
        <p:blipFill rotWithShape="1">
          <a:blip r:embed="rId3">
            <a:extLst>
              <a:ext uri="{28A0092B-C50C-407E-A947-70E740481C1C}">
                <a14:useLocalDpi xmlns:a14="http://schemas.microsoft.com/office/drawing/2010/main" val="0"/>
              </a:ext>
            </a:extLst>
          </a:blip>
          <a:srcRect l="263" t="48563" r="-263"/>
          <a:stretch/>
        </p:blipFill>
        <p:spPr bwMode="auto">
          <a:xfrm>
            <a:off x="4288476" y="927416"/>
            <a:ext cx="4743517" cy="3844676"/>
          </a:xfrm>
          <a:prstGeom prst="rect">
            <a:avLst/>
          </a:prstGeom>
          <a:noFill/>
          <a:ln>
            <a:noFill/>
          </a:ln>
        </p:spPr>
      </p:pic>
      <p:pic>
        <p:nvPicPr>
          <p:cNvPr id="9" name="Afbeelding 8">
            <a:extLst>
              <a:ext uri="{FF2B5EF4-FFF2-40B4-BE49-F238E27FC236}">
                <a16:creationId xmlns:a16="http://schemas.microsoft.com/office/drawing/2014/main" id="{540043D6-F9FC-4D4B-B228-EA7CDA2CAB93}"/>
              </a:ext>
            </a:extLst>
          </p:cNvPr>
          <p:cNvPicPr/>
          <p:nvPr/>
        </p:nvPicPr>
        <p:blipFill rotWithShape="1">
          <a:blip r:embed="rId3">
            <a:extLst>
              <a:ext uri="{28A0092B-C50C-407E-A947-70E740481C1C}">
                <a14:useLocalDpi xmlns:a14="http://schemas.microsoft.com/office/drawing/2010/main" val="0"/>
              </a:ext>
            </a:extLst>
          </a:blip>
          <a:srcRect b="51685"/>
          <a:stretch/>
        </p:blipFill>
        <p:spPr bwMode="auto">
          <a:xfrm>
            <a:off x="75158" y="927416"/>
            <a:ext cx="4145269" cy="3742012"/>
          </a:xfrm>
          <a:prstGeom prst="rect">
            <a:avLst/>
          </a:prstGeom>
          <a:noFill/>
          <a:ln>
            <a:noFill/>
          </a:ln>
        </p:spPr>
      </p:pic>
    </p:spTree>
    <p:extLst>
      <p:ext uri="{BB962C8B-B14F-4D97-AF65-F5344CB8AC3E}">
        <p14:creationId xmlns:p14="http://schemas.microsoft.com/office/powerpoint/2010/main" val="328156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285-D71A-4B09-9AAA-339CE666D6D4}"/>
              </a:ext>
            </a:extLst>
          </p:cNvPr>
          <p:cNvSpPr>
            <a:spLocks noGrp="1"/>
          </p:cNvSpPr>
          <p:nvPr>
            <p:ph type="title"/>
          </p:nvPr>
        </p:nvSpPr>
        <p:spPr/>
        <p:txBody>
          <a:bodyPr>
            <a:normAutofit fontScale="90000"/>
          </a:bodyPr>
          <a:lstStyle/>
          <a:p>
            <a:r>
              <a:rPr lang="nl-NL" dirty="0"/>
              <a:t>Begrotingsposten (1/2)</a:t>
            </a:r>
          </a:p>
        </p:txBody>
      </p:sp>
      <p:graphicFrame>
        <p:nvGraphicFramePr>
          <p:cNvPr id="6" name="Content Placeholder 5">
            <a:extLst>
              <a:ext uri="{FF2B5EF4-FFF2-40B4-BE49-F238E27FC236}">
                <a16:creationId xmlns:a16="http://schemas.microsoft.com/office/drawing/2014/main" id="{83C3A0B5-1184-429E-9B41-6CA8CC33C217}"/>
              </a:ext>
            </a:extLst>
          </p:cNvPr>
          <p:cNvGraphicFramePr>
            <a:graphicFrameLocks noGrp="1"/>
          </p:cNvGraphicFramePr>
          <p:nvPr>
            <p:ph idx="1"/>
            <p:extLst>
              <p:ext uri="{D42A27DB-BD31-4B8C-83A1-F6EECF244321}">
                <p14:modId xmlns:p14="http://schemas.microsoft.com/office/powerpoint/2010/main" val="3176971112"/>
              </p:ext>
            </p:extLst>
          </p:nvPr>
        </p:nvGraphicFramePr>
        <p:xfrm>
          <a:off x="628650" y="1180421"/>
          <a:ext cx="8178311" cy="2740173"/>
        </p:xfrm>
        <a:graphic>
          <a:graphicData uri="http://schemas.openxmlformats.org/drawingml/2006/table">
            <a:tbl>
              <a:tblPr firstRow="1" bandRow="1">
                <a:tableStyleId>{7E9639D4-E3E2-4D34-9284-5A2195B3D0D7}</a:tableStyleId>
              </a:tblPr>
              <a:tblGrid>
                <a:gridCol w="1901576">
                  <a:extLst>
                    <a:ext uri="{9D8B030D-6E8A-4147-A177-3AD203B41FA5}">
                      <a16:colId xmlns:a16="http://schemas.microsoft.com/office/drawing/2014/main" val="1888984172"/>
                    </a:ext>
                  </a:extLst>
                </a:gridCol>
                <a:gridCol w="6276735">
                  <a:extLst>
                    <a:ext uri="{9D8B030D-6E8A-4147-A177-3AD203B41FA5}">
                      <a16:colId xmlns:a16="http://schemas.microsoft.com/office/drawing/2014/main" val="12882716"/>
                    </a:ext>
                  </a:extLst>
                </a:gridCol>
              </a:tblGrid>
              <a:tr h="362545">
                <a:tc>
                  <a:txBody>
                    <a:bodyPr/>
                    <a:lstStyle/>
                    <a:p>
                      <a:r>
                        <a:rPr lang="en-US" sz="1600" dirty="0"/>
                        <a:t>Begrotingsposten</a:t>
                      </a:r>
                      <a:endParaRPr lang="nl-NL" sz="1600" dirty="0">
                        <a:latin typeface="+mn-lt"/>
                      </a:endParaRPr>
                    </a:p>
                  </a:txBody>
                  <a:tcPr/>
                </a:tc>
                <a:tc>
                  <a:txBody>
                    <a:bodyPr/>
                    <a:lstStyle/>
                    <a:p>
                      <a:r>
                        <a:rPr lang="en-US" sz="1600" dirty="0"/>
                        <a:t>Omschrijving</a:t>
                      </a:r>
                      <a:endParaRPr lang="nl-NL" sz="1600" dirty="0">
                        <a:latin typeface="+mn-lt"/>
                      </a:endParaRPr>
                    </a:p>
                  </a:txBody>
                  <a:tcPr/>
                </a:tc>
                <a:extLst>
                  <a:ext uri="{0D108BD9-81ED-4DB2-BD59-A6C34878D82A}">
                    <a16:rowId xmlns:a16="http://schemas.microsoft.com/office/drawing/2014/main" val="174656326"/>
                  </a:ext>
                </a:extLst>
              </a:tr>
              <a:tr h="50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Loonkosten</a:t>
                      </a:r>
                      <a:endParaRPr lang="en-US" sz="1200" dirty="0">
                        <a:latin typeface="+mn-lt"/>
                      </a:endParaRPr>
                    </a:p>
                  </a:txBody>
                  <a:tcPr/>
                </a:tc>
                <a:tc>
                  <a:txBody>
                    <a:bodyPr/>
                    <a:lstStyle/>
                    <a:p>
                      <a:r>
                        <a:rPr lang="en-US" sz="1200" dirty="0"/>
                        <a:t>Loonkosten onderwijsinstellingen en andere partners berekent u door een </a:t>
                      </a:r>
                      <a:r>
                        <a:rPr lang="nl-NL" sz="1200" dirty="0"/>
                        <a:t>reëel uurtarief toe te passen, dat bij het beoogde functieniveau past. De loonkosten dienen per deelnemende partij en per functie te worden weergeven.</a:t>
                      </a:r>
                      <a:endParaRPr lang="nl-NL" sz="1200" dirty="0">
                        <a:latin typeface="+mn-lt"/>
                      </a:endParaRPr>
                    </a:p>
                  </a:txBody>
                  <a:tcPr/>
                </a:tc>
                <a:extLst>
                  <a:ext uri="{0D108BD9-81ED-4DB2-BD59-A6C34878D82A}">
                    <a16:rowId xmlns:a16="http://schemas.microsoft.com/office/drawing/2014/main" val="1848575712"/>
                  </a:ext>
                </a:extLst>
              </a:tr>
              <a:tr h="73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Materiaalkosten</a:t>
                      </a:r>
                      <a:endParaRPr lang="en-US" sz="1200" dirty="0">
                        <a:latin typeface="+mn-lt"/>
                      </a:endParaRPr>
                    </a:p>
                  </a:txBody>
                  <a:tcPr/>
                </a:tc>
                <a:tc>
                  <a:txBody>
                    <a:bodyPr/>
                    <a:lstStyle/>
                    <a:p>
                      <a:r>
                        <a:rPr lang="nl-NL" sz="1200" dirty="0"/>
                        <a:t>Bijvoorbeeld lesmateriaal, communicatiemateriaal, onderhoudsmateriaal, of kosten voor machines en apparatuur te bekostigen door de onderwijsinstellingen. Geef een korte beschrijving en de p*q (aantal en stuksprijs).</a:t>
                      </a:r>
                      <a:endParaRPr lang="nl-NL" sz="1200" dirty="0">
                        <a:latin typeface="+mn-lt"/>
                      </a:endParaRPr>
                    </a:p>
                  </a:txBody>
                  <a:tcPr/>
                </a:tc>
                <a:extLst>
                  <a:ext uri="{0D108BD9-81ED-4DB2-BD59-A6C34878D82A}">
                    <a16:rowId xmlns:a16="http://schemas.microsoft.com/office/drawing/2014/main" val="2394598122"/>
                  </a:ext>
                </a:extLst>
              </a:tr>
              <a:tr h="50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Kosten voor machines en apparatuur door partners te bekostigen</a:t>
                      </a:r>
                      <a:endParaRPr lang="en-US"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Apparatuur of machines berekent u op basis van de afschrijving door de partners. U berekent de afschrijving op basis van de aanschafwaarde, de economische levensduur (in maanden) en de gebruiksduur van het apparaat of de machine.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Natuurlijk kunnen machines en apparatuur voor de projectduur ook worden gehuurd of geleased. Over deze kosten hoeft u niet af te schrijven.</a:t>
                      </a:r>
                    </a:p>
                  </a:txBody>
                  <a:tcPr/>
                </a:tc>
                <a:extLst>
                  <a:ext uri="{0D108BD9-81ED-4DB2-BD59-A6C34878D82A}">
                    <a16:rowId xmlns:a16="http://schemas.microsoft.com/office/drawing/2014/main" val="4052595426"/>
                  </a:ext>
                </a:extLst>
              </a:tr>
            </a:tbl>
          </a:graphicData>
        </a:graphic>
      </p:graphicFrame>
      <p:sp>
        <p:nvSpPr>
          <p:cNvPr id="5" name="Slide Number Placeholder 4">
            <a:extLst>
              <a:ext uri="{FF2B5EF4-FFF2-40B4-BE49-F238E27FC236}">
                <a16:creationId xmlns:a16="http://schemas.microsoft.com/office/drawing/2014/main" id="{8E5AF29C-F9DC-41C3-9ECB-74BF4B63BDA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ndParaRPr>
          </a:p>
        </p:txBody>
      </p:sp>
    </p:spTree>
    <p:extLst>
      <p:ext uri="{BB962C8B-B14F-4D97-AF65-F5344CB8AC3E}">
        <p14:creationId xmlns:p14="http://schemas.microsoft.com/office/powerpoint/2010/main" val="181735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285-D71A-4B09-9AAA-339CE666D6D4}"/>
              </a:ext>
            </a:extLst>
          </p:cNvPr>
          <p:cNvSpPr>
            <a:spLocks noGrp="1"/>
          </p:cNvSpPr>
          <p:nvPr>
            <p:ph type="title"/>
          </p:nvPr>
        </p:nvSpPr>
        <p:spPr/>
        <p:txBody>
          <a:bodyPr>
            <a:normAutofit fontScale="90000"/>
          </a:bodyPr>
          <a:lstStyle/>
          <a:p>
            <a:r>
              <a:rPr lang="nl-NL" dirty="0"/>
              <a:t>Begrotingsposten (2/2)</a:t>
            </a:r>
          </a:p>
        </p:txBody>
      </p:sp>
      <p:graphicFrame>
        <p:nvGraphicFramePr>
          <p:cNvPr id="6" name="Content Placeholder 5">
            <a:extLst>
              <a:ext uri="{FF2B5EF4-FFF2-40B4-BE49-F238E27FC236}">
                <a16:creationId xmlns:a16="http://schemas.microsoft.com/office/drawing/2014/main" id="{83C3A0B5-1184-429E-9B41-6CA8CC33C217}"/>
              </a:ext>
            </a:extLst>
          </p:cNvPr>
          <p:cNvGraphicFramePr>
            <a:graphicFrameLocks noGrp="1"/>
          </p:cNvGraphicFramePr>
          <p:nvPr>
            <p:ph idx="1"/>
            <p:extLst>
              <p:ext uri="{D42A27DB-BD31-4B8C-83A1-F6EECF244321}">
                <p14:modId xmlns:p14="http://schemas.microsoft.com/office/powerpoint/2010/main" val="1896881790"/>
              </p:ext>
            </p:extLst>
          </p:nvPr>
        </p:nvGraphicFramePr>
        <p:xfrm>
          <a:off x="703465" y="1280174"/>
          <a:ext cx="8178311" cy="2511819"/>
        </p:xfrm>
        <a:graphic>
          <a:graphicData uri="http://schemas.openxmlformats.org/drawingml/2006/table">
            <a:tbl>
              <a:tblPr firstRow="1" bandRow="1">
                <a:tableStyleId>{7E9639D4-E3E2-4D34-9284-5A2195B3D0D7}</a:tableStyleId>
              </a:tblPr>
              <a:tblGrid>
                <a:gridCol w="1901576">
                  <a:extLst>
                    <a:ext uri="{9D8B030D-6E8A-4147-A177-3AD203B41FA5}">
                      <a16:colId xmlns:a16="http://schemas.microsoft.com/office/drawing/2014/main" val="1888984172"/>
                    </a:ext>
                  </a:extLst>
                </a:gridCol>
                <a:gridCol w="6276735">
                  <a:extLst>
                    <a:ext uri="{9D8B030D-6E8A-4147-A177-3AD203B41FA5}">
                      <a16:colId xmlns:a16="http://schemas.microsoft.com/office/drawing/2014/main" val="12882716"/>
                    </a:ext>
                  </a:extLst>
                </a:gridCol>
              </a:tblGrid>
              <a:tr h="362545">
                <a:tc>
                  <a:txBody>
                    <a:bodyPr/>
                    <a:lstStyle/>
                    <a:p>
                      <a:r>
                        <a:rPr lang="en-US" sz="1600" dirty="0"/>
                        <a:t>Begrotingsposten</a:t>
                      </a:r>
                      <a:endParaRPr lang="nl-NL" sz="1600" dirty="0">
                        <a:latin typeface="+mn-lt"/>
                      </a:endParaRPr>
                    </a:p>
                  </a:txBody>
                  <a:tcPr/>
                </a:tc>
                <a:tc>
                  <a:txBody>
                    <a:bodyPr/>
                    <a:lstStyle/>
                    <a:p>
                      <a:r>
                        <a:rPr lang="en-US" sz="1600" dirty="0"/>
                        <a:t>Omschrijving</a:t>
                      </a:r>
                      <a:endParaRPr lang="nl-NL" sz="1600" dirty="0">
                        <a:latin typeface="+mn-lt"/>
                      </a:endParaRPr>
                    </a:p>
                  </a:txBody>
                  <a:tcPr/>
                </a:tc>
                <a:extLst>
                  <a:ext uri="{0D108BD9-81ED-4DB2-BD59-A6C34878D82A}">
                    <a16:rowId xmlns:a16="http://schemas.microsoft.com/office/drawing/2014/main" val="174656326"/>
                  </a:ext>
                </a:extLst>
              </a:tr>
              <a:tr h="71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Cofinanciering (door arbeidsorganisaties)</a:t>
                      </a:r>
                      <a:endParaRPr lang="en-US" sz="1200" dirty="0">
                        <a:latin typeface="+mn-lt"/>
                      </a:endParaRPr>
                    </a:p>
                  </a:txBody>
                  <a:tcPr/>
                </a:tc>
                <a:tc>
                  <a:txBody>
                    <a:bodyPr/>
                    <a:lstStyle/>
                    <a:p>
                      <a:r>
                        <a:rPr lang="nl-NL" sz="1200" dirty="0"/>
                        <a:t>Het aandeel vanuit de arbeidsorganisaties moet minimaal 10% bovenop het aan te vragen subsidiebedrag zijn. Deze bijdrage kan zowel in de vorm van een financiële bijdrage als in natura (inzet in natura moet dan wel gekapitaliseerd worden). Geef duidelijk aan hoe de cofinanciering is opgebouwd en hoe die verdeeld is over de betrokken bedrijven. </a:t>
                      </a:r>
                      <a:endParaRPr lang="nl-NL" sz="1200" dirty="0">
                        <a:latin typeface="+mn-lt"/>
                      </a:endParaRPr>
                    </a:p>
                  </a:txBody>
                  <a:tcPr/>
                </a:tc>
                <a:extLst>
                  <a:ext uri="{0D108BD9-81ED-4DB2-BD59-A6C34878D82A}">
                    <a16:rowId xmlns:a16="http://schemas.microsoft.com/office/drawing/2014/main" val="4192219658"/>
                  </a:ext>
                </a:extLst>
              </a:tr>
              <a:tr h="506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Kosten derden/overig</a:t>
                      </a:r>
                      <a:endParaRPr lang="en-US" sz="1200" dirty="0">
                        <a:latin typeface="+mn-lt"/>
                      </a:endParaRPr>
                    </a:p>
                  </a:txBody>
                  <a:tcPr/>
                </a:tc>
                <a:tc>
                  <a:txBody>
                    <a:bodyPr/>
                    <a:lstStyle/>
                    <a:p>
                      <a:r>
                        <a:rPr lang="nl-NL" sz="1200" dirty="0"/>
                        <a:t>Kosten uit te besteden werkzaamheden en indien bekend welke partij dat gaat doen. Beperk deze kosten zoveel mogelijk.</a:t>
                      </a:r>
                      <a:endParaRPr lang="nl-NL" sz="1200" dirty="0">
                        <a:latin typeface="+mn-lt"/>
                      </a:endParaRPr>
                    </a:p>
                  </a:txBody>
                  <a:tcPr/>
                </a:tc>
                <a:extLst>
                  <a:ext uri="{0D108BD9-81ED-4DB2-BD59-A6C34878D82A}">
                    <a16:rowId xmlns:a16="http://schemas.microsoft.com/office/drawing/2014/main" val="2683887084"/>
                  </a:ext>
                </a:extLst>
              </a:tr>
              <a:tr h="362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Overhead</a:t>
                      </a:r>
                      <a:endParaRPr lang="nl-NL" sz="1200" dirty="0">
                        <a:latin typeface="+mn-lt"/>
                      </a:endParaRPr>
                    </a:p>
                  </a:txBody>
                  <a:tcPr/>
                </a:tc>
                <a:tc>
                  <a:txBody>
                    <a:bodyPr/>
                    <a:lstStyle/>
                    <a:p>
                      <a:r>
                        <a:rPr lang="nl-NL" sz="1200" dirty="0"/>
                        <a:t>Uren die worden gemaakt voor de projectadministratie, secretariaat etc. Beperk deze kosten zoveel mogelijk.</a:t>
                      </a:r>
                      <a:endParaRPr lang="nl-NL" sz="1200" dirty="0">
                        <a:latin typeface="+mn-lt"/>
                      </a:endParaRPr>
                    </a:p>
                  </a:txBody>
                  <a:tcPr/>
                </a:tc>
                <a:extLst>
                  <a:ext uri="{0D108BD9-81ED-4DB2-BD59-A6C34878D82A}">
                    <a16:rowId xmlns:a16="http://schemas.microsoft.com/office/drawing/2014/main" val="578820181"/>
                  </a:ext>
                </a:extLst>
              </a:tr>
              <a:tr h="362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Niet subsidiabele kosten</a:t>
                      </a:r>
                    </a:p>
                  </a:txBody>
                  <a:tcPr/>
                </a:tc>
                <a:tc>
                  <a:txBody>
                    <a:bodyPr/>
                    <a:lstStyle/>
                    <a:p>
                      <a:r>
                        <a:rPr lang="nl-NL" sz="1200" dirty="0">
                          <a:latin typeface="+mn-lt"/>
                        </a:rPr>
                        <a:t>Bijvoorbeeld accountantskosten, posten onvoorzien, stelposten, nog te verwachten kosten.</a:t>
                      </a:r>
                    </a:p>
                  </a:txBody>
                  <a:tcPr/>
                </a:tc>
                <a:extLst>
                  <a:ext uri="{0D108BD9-81ED-4DB2-BD59-A6C34878D82A}">
                    <a16:rowId xmlns:a16="http://schemas.microsoft.com/office/drawing/2014/main" val="1272266234"/>
                  </a:ext>
                </a:extLst>
              </a:tr>
            </a:tbl>
          </a:graphicData>
        </a:graphic>
      </p:graphicFrame>
      <p:sp>
        <p:nvSpPr>
          <p:cNvPr id="5" name="Slide Number Placeholder 4">
            <a:extLst>
              <a:ext uri="{FF2B5EF4-FFF2-40B4-BE49-F238E27FC236}">
                <a16:creationId xmlns:a16="http://schemas.microsoft.com/office/drawing/2014/main" id="{8E5AF29C-F9DC-41C3-9ECB-74BF4B63BDA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ndParaRPr>
          </a:p>
        </p:txBody>
      </p:sp>
    </p:spTree>
    <p:extLst>
      <p:ext uri="{BB962C8B-B14F-4D97-AF65-F5344CB8AC3E}">
        <p14:creationId xmlns:p14="http://schemas.microsoft.com/office/powerpoint/2010/main" val="424469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D103-2A1F-4C4B-BE37-0E62ABBDC193}"/>
              </a:ext>
            </a:extLst>
          </p:cNvPr>
          <p:cNvSpPr>
            <a:spLocks noGrp="1"/>
          </p:cNvSpPr>
          <p:nvPr>
            <p:ph type="title"/>
          </p:nvPr>
        </p:nvSpPr>
        <p:spPr/>
        <p:txBody>
          <a:bodyPr>
            <a:noAutofit/>
          </a:bodyPr>
          <a:lstStyle/>
          <a:p>
            <a:r>
              <a:rPr lang="en-US" sz="3200" dirty="0"/>
              <a:t>Oefening: bepaal begrotingsposten per </a:t>
            </a:r>
            <a:br>
              <a:rPr lang="en-US" sz="3200" dirty="0"/>
            </a:br>
            <a:r>
              <a:rPr lang="en-US" sz="3200" dirty="0"/>
              <a:t>activiteit (evt. van elk deelproject)</a:t>
            </a:r>
            <a:endParaRPr lang="nl-NL" sz="3200" dirty="0"/>
          </a:p>
        </p:txBody>
      </p:sp>
      <p:sp>
        <p:nvSpPr>
          <p:cNvPr id="5" name="Slide Number Placeholder 4">
            <a:extLst>
              <a:ext uri="{FF2B5EF4-FFF2-40B4-BE49-F238E27FC236}">
                <a16:creationId xmlns:a16="http://schemas.microsoft.com/office/drawing/2014/main" id="{29193FEF-F8E9-486A-A47A-EBF03354A664}"/>
              </a:ext>
            </a:extLst>
          </p:cNvPr>
          <p:cNvSpPr>
            <a:spLocks noGrp="1"/>
          </p:cNvSpPr>
          <p:nvPr>
            <p:ph type="sldNum" sz="quarter" idx="12"/>
          </p:nvPr>
        </p:nvSpPr>
        <p:spPr>
          <a:xfrm>
            <a:off x="395541"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0" name="Tekstvak 29">
            <a:extLst>
              <a:ext uri="{FF2B5EF4-FFF2-40B4-BE49-F238E27FC236}">
                <a16:creationId xmlns:a16="http://schemas.microsoft.com/office/drawing/2014/main" id="{BA288313-D095-4124-8FE1-544E0110FF0E}"/>
              </a:ext>
            </a:extLst>
          </p:cNvPr>
          <p:cNvSpPr txBox="1"/>
          <p:nvPr/>
        </p:nvSpPr>
        <p:spPr>
          <a:xfrm>
            <a:off x="896074" y="4161597"/>
            <a:ext cx="2420006" cy="507831"/>
          </a:xfrm>
          <a:prstGeom prst="rect">
            <a:avLst/>
          </a:prstGeom>
          <a:noFill/>
          <a:ln>
            <a:solidFill>
              <a:schemeClr val="tx1"/>
            </a:solidFill>
          </a:ln>
        </p:spPr>
        <p:txBody>
          <a:bodyPr wrap="square" rtlCol="0">
            <a:spAutoFit/>
          </a:bodyPr>
          <a:lstStyle/>
          <a:p>
            <a:r>
              <a:rPr lang="nl-NL" i="1" dirty="0"/>
              <a:t>Download en print de A3 www.sterktechniekonderwijs.nl</a:t>
            </a:r>
          </a:p>
        </p:txBody>
      </p:sp>
      <p:sp>
        <p:nvSpPr>
          <p:cNvPr id="31" name="Rechthoek 30">
            <a:extLst>
              <a:ext uri="{FF2B5EF4-FFF2-40B4-BE49-F238E27FC236}">
                <a16:creationId xmlns:a16="http://schemas.microsoft.com/office/drawing/2014/main" id="{76D53B33-6DA6-4B23-B8D3-5884D0187533}"/>
              </a:ext>
            </a:extLst>
          </p:cNvPr>
          <p:cNvSpPr/>
          <p:nvPr/>
        </p:nvSpPr>
        <p:spPr>
          <a:xfrm>
            <a:off x="4079265" y="1086554"/>
            <a:ext cx="4758381" cy="3691932"/>
          </a:xfrm>
          <a:prstGeom prst="rect">
            <a:avLst/>
          </a:prstGeom>
          <a:noFill/>
          <a:ln w="63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nl-NL" sz="1600" dirty="0">
                <a:latin typeface="Basic Sans"/>
              </a:rPr>
              <a:t>Iedere groep gaat gezamenlijk de begrotingsposten per deelactiviteit bepalen:</a:t>
            </a:r>
            <a:br>
              <a:rPr lang="nl-NL" sz="1600" dirty="0">
                <a:latin typeface="Basic Sans"/>
              </a:rPr>
            </a:br>
            <a:endParaRPr lang="nl-NL" sz="1600" dirty="0">
              <a:latin typeface="Basic Sans"/>
            </a:endParaRPr>
          </a:p>
          <a:p>
            <a:pPr marL="285750" indent="-285750">
              <a:buClr>
                <a:schemeClr val="accent1"/>
              </a:buClr>
              <a:buFont typeface="Wingdings" panose="05000000000000000000" pitchFamily="2" charset="2"/>
              <a:buChar char="ü"/>
            </a:pPr>
            <a:r>
              <a:rPr lang="nl-NL" sz="1400" dirty="0">
                <a:latin typeface="Basic Sans"/>
              </a:rPr>
              <a:t>Schrijf eerst de verschillende activiteiten op (het is waarschijnlijk overzichtelijk dit per deelproject te doen). </a:t>
            </a:r>
          </a:p>
          <a:p>
            <a:pPr marL="285750" indent="-285750">
              <a:buClr>
                <a:schemeClr val="accent1"/>
              </a:buClr>
              <a:buFont typeface="Wingdings" panose="05000000000000000000" pitchFamily="2" charset="2"/>
              <a:buChar char="ü"/>
            </a:pPr>
            <a:r>
              <a:rPr lang="nl-NL" sz="1400" dirty="0">
                <a:latin typeface="Basic Sans"/>
              </a:rPr>
              <a:t>Vervolgens bekijkt iedere groep wat voor soort kosten gemaakt zullen worden: loonkosten, materiële kosten, etc. </a:t>
            </a:r>
            <a:endParaRPr lang="nl-NL" sz="1400" dirty="0">
              <a:solidFill>
                <a:schemeClr val="tx1"/>
              </a:solidFill>
              <a:latin typeface="Basic Sans"/>
            </a:endParaRPr>
          </a:p>
          <a:p>
            <a:pPr marL="285750" indent="-285750">
              <a:buClr>
                <a:schemeClr val="accent1"/>
              </a:buClr>
              <a:buFont typeface="Wingdings" panose="05000000000000000000" pitchFamily="2" charset="2"/>
              <a:buChar char="ü"/>
            </a:pPr>
            <a:r>
              <a:rPr lang="nl-NL" sz="1400" dirty="0">
                <a:solidFill>
                  <a:schemeClr val="tx1"/>
                </a:solidFill>
                <a:latin typeface="Basic Sans"/>
              </a:rPr>
              <a:t>Bespreek met elkaar:</a:t>
            </a:r>
          </a:p>
          <a:p>
            <a:pPr marL="628650" lvl="1" indent="-285750">
              <a:buClr>
                <a:schemeClr val="accent1"/>
              </a:buClr>
              <a:buFont typeface="Arial" panose="020B0604020202020204" pitchFamily="34" charset="0"/>
              <a:buChar char="•"/>
            </a:pPr>
            <a:r>
              <a:rPr lang="nl-NL" sz="1400" dirty="0">
                <a:solidFill>
                  <a:schemeClr val="tx1"/>
                </a:solidFill>
                <a:latin typeface="Basic Sans"/>
              </a:rPr>
              <a:t>Wat voor soort posten komen het meeste terug? </a:t>
            </a:r>
          </a:p>
          <a:p>
            <a:pPr marL="628650" lvl="1" indent="-285750">
              <a:buClr>
                <a:schemeClr val="accent1"/>
              </a:buClr>
              <a:buFont typeface="Arial" panose="020B0604020202020204" pitchFamily="34" charset="0"/>
              <a:buChar char="•"/>
            </a:pPr>
            <a:r>
              <a:rPr lang="nl-NL" sz="1400" dirty="0">
                <a:solidFill>
                  <a:schemeClr val="tx1"/>
                </a:solidFill>
                <a:latin typeface="Basic Sans"/>
              </a:rPr>
              <a:t>Wat voor implicaties heeft dat?</a:t>
            </a:r>
          </a:p>
          <a:p>
            <a:pPr marL="628650" lvl="1" indent="-285750">
              <a:buClr>
                <a:schemeClr val="accent1"/>
              </a:buClr>
              <a:buFont typeface="Arial" panose="020B0604020202020204" pitchFamily="34" charset="0"/>
              <a:buChar char="•"/>
            </a:pPr>
            <a:r>
              <a:rPr lang="nl-NL" sz="1400" dirty="0">
                <a:solidFill>
                  <a:schemeClr val="tx1"/>
                </a:solidFill>
                <a:latin typeface="Basic Sans"/>
              </a:rPr>
              <a:t>Welke rol speelt cofinanciering?</a:t>
            </a:r>
          </a:p>
          <a:p>
            <a:pPr lvl="1"/>
            <a:endParaRPr lang="nl-NL" sz="1400" dirty="0">
              <a:solidFill>
                <a:schemeClr val="tx1"/>
              </a:solidFill>
              <a:latin typeface="Basic Sans"/>
            </a:endParaRPr>
          </a:p>
          <a:p>
            <a:pPr lvl="1"/>
            <a:r>
              <a:rPr lang="nl-NL" sz="1400" i="1" dirty="0">
                <a:solidFill>
                  <a:schemeClr val="tx1"/>
                </a:solidFill>
                <a:latin typeface="Basic Sans"/>
              </a:rPr>
              <a:t>Eventueel kunt u als volgende stap ook al beginnen met een inschatting maken van de kosten. </a:t>
            </a:r>
            <a:endParaRPr lang="nl-NL" sz="1400" i="1" dirty="0">
              <a:latin typeface="Basic Sans"/>
            </a:endParaRPr>
          </a:p>
          <a:p>
            <a:pPr lvl="1"/>
            <a:endParaRPr lang="nl-NL" sz="1400" dirty="0">
              <a:solidFill>
                <a:schemeClr val="tx1"/>
              </a:solidFill>
              <a:latin typeface="Basic Sans"/>
            </a:endParaRPr>
          </a:p>
        </p:txBody>
      </p:sp>
      <p:pic>
        <p:nvPicPr>
          <p:cNvPr id="3" name="Afbeelding 2">
            <a:extLst>
              <a:ext uri="{FF2B5EF4-FFF2-40B4-BE49-F238E27FC236}">
                <a16:creationId xmlns:a16="http://schemas.microsoft.com/office/drawing/2014/main" id="{474BC33A-F7E6-48B5-A044-2A2B6F8157DC}"/>
              </a:ext>
            </a:extLst>
          </p:cNvPr>
          <p:cNvPicPr>
            <a:picLocks noChangeAspect="1"/>
          </p:cNvPicPr>
          <p:nvPr/>
        </p:nvPicPr>
        <p:blipFill rotWithShape="1">
          <a:blip r:embed="rId3"/>
          <a:srcRect l="10422" t="16494" r="14731" b="5324"/>
          <a:stretch/>
        </p:blipFill>
        <p:spPr>
          <a:xfrm>
            <a:off x="198107" y="1172285"/>
            <a:ext cx="3256518" cy="2267772"/>
          </a:xfrm>
          <a:prstGeom prst="rect">
            <a:avLst/>
          </a:prstGeom>
        </p:spPr>
      </p:pic>
      <p:pic>
        <p:nvPicPr>
          <p:cNvPr id="10" name="Afbeelding 9">
            <a:extLst>
              <a:ext uri="{FF2B5EF4-FFF2-40B4-BE49-F238E27FC236}">
                <a16:creationId xmlns:a16="http://schemas.microsoft.com/office/drawing/2014/main" id="{31DB8D10-ECB5-48DF-B9CE-15FFF9B54EC8}"/>
              </a:ext>
            </a:extLst>
          </p:cNvPr>
          <p:cNvPicPr>
            <a:picLocks noChangeAspect="1"/>
          </p:cNvPicPr>
          <p:nvPr/>
        </p:nvPicPr>
        <p:blipFill rotWithShape="1">
          <a:blip r:embed="rId3"/>
          <a:srcRect l="10422" t="16494" r="14731" b="5324"/>
          <a:stretch/>
        </p:blipFill>
        <p:spPr>
          <a:xfrm>
            <a:off x="534086" y="1703443"/>
            <a:ext cx="3256517" cy="2267772"/>
          </a:xfrm>
          <a:prstGeom prst="rect">
            <a:avLst/>
          </a:prstGeom>
        </p:spPr>
      </p:pic>
    </p:spTree>
    <p:extLst>
      <p:ext uri="{BB962C8B-B14F-4D97-AF65-F5344CB8AC3E}">
        <p14:creationId xmlns:p14="http://schemas.microsoft.com/office/powerpoint/2010/main" val="399115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744D-6500-457D-B758-18E0953CA6A6}"/>
              </a:ext>
            </a:extLst>
          </p:cNvPr>
          <p:cNvSpPr>
            <a:spLocks noGrp="1"/>
          </p:cNvSpPr>
          <p:nvPr>
            <p:ph type="title"/>
          </p:nvPr>
        </p:nvSpPr>
        <p:spPr/>
        <p:txBody>
          <a:bodyPr>
            <a:normAutofit fontScale="90000"/>
          </a:bodyPr>
          <a:lstStyle/>
          <a:p>
            <a:r>
              <a:rPr lang="nl-NL" dirty="0"/>
              <a:t>Begroting</a:t>
            </a:r>
          </a:p>
        </p:txBody>
      </p:sp>
      <p:sp>
        <p:nvSpPr>
          <p:cNvPr id="3" name="Content Placeholder 2">
            <a:extLst>
              <a:ext uri="{FF2B5EF4-FFF2-40B4-BE49-F238E27FC236}">
                <a16:creationId xmlns:a16="http://schemas.microsoft.com/office/drawing/2014/main" id="{C64A387D-95ED-4738-9F71-8B4055F01E70}"/>
              </a:ext>
            </a:extLst>
          </p:cNvPr>
          <p:cNvSpPr>
            <a:spLocks noGrp="1"/>
          </p:cNvSpPr>
          <p:nvPr>
            <p:ph idx="1"/>
          </p:nvPr>
        </p:nvSpPr>
        <p:spPr/>
        <p:txBody>
          <a:bodyPr>
            <a:normAutofit/>
          </a:bodyPr>
          <a:lstStyle/>
          <a:p>
            <a:r>
              <a:rPr lang="nl-NL" sz="2000" dirty="0"/>
              <a:t>Bepalen overige begrotingsposten projecten / deelactiviteiten.</a:t>
            </a:r>
          </a:p>
          <a:p>
            <a:endParaRPr lang="nl-NL" sz="2000" dirty="0"/>
          </a:p>
          <a:p>
            <a:pPr marL="0" indent="0">
              <a:buNone/>
            </a:pPr>
            <a:r>
              <a:rPr lang="nl-NL" sz="2000" dirty="0"/>
              <a:t>En dan…</a:t>
            </a:r>
          </a:p>
          <a:p>
            <a:r>
              <a:rPr lang="nl-NL" sz="2000" dirty="0"/>
              <a:t>Inschatting maken van de begrotingsposten per subsidiejaar/ periode.</a:t>
            </a:r>
          </a:p>
          <a:p>
            <a:r>
              <a:rPr lang="nl-NL" sz="2000" dirty="0"/>
              <a:t>Berekenen hoeveel benodigd is per activiteit, per subsidiejaar.</a:t>
            </a:r>
          </a:p>
          <a:p>
            <a:r>
              <a:rPr lang="nl-NL" sz="2000" dirty="0"/>
              <a:t>Bespreek met elkaar de inzet van de projectleden: hoeveel uur zijn projectleden per week inzetbaar? </a:t>
            </a:r>
          </a:p>
        </p:txBody>
      </p:sp>
      <p:sp>
        <p:nvSpPr>
          <p:cNvPr id="5" name="Slide Number Placeholder 4">
            <a:extLst>
              <a:ext uri="{FF2B5EF4-FFF2-40B4-BE49-F238E27FC236}">
                <a16:creationId xmlns:a16="http://schemas.microsoft.com/office/drawing/2014/main" id="{04A4AF34-E4A4-444A-8D0D-0AE7C9C40DD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9DBDC9DD-80B8-459F-93F2-C7E36B58C0BF}"/>
              </a:ext>
            </a:extLst>
          </p:cNvPr>
          <p:cNvPicPr>
            <a:picLocks noChangeAspect="1"/>
          </p:cNvPicPr>
          <p:nvPr/>
        </p:nvPicPr>
        <p:blipFill>
          <a:blip r:embed="rId3"/>
          <a:stretch>
            <a:fillRect/>
          </a:stretch>
        </p:blipFill>
        <p:spPr>
          <a:xfrm>
            <a:off x="8068129" y="213706"/>
            <a:ext cx="894441" cy="894441"/>
          </a:xfrm>
          <a:prstGeom prst="rect">
            <a:avLst/>
          </a:prstGeom>
        </p:spPr>
      </p:pic>
    </p:spTree>
    <p:extLst>
      <p:ext uri="{BB962C8B-B14F-4D97-AF65-F5344CB8AC3E}">
        <p14:creationId xmlns:p14="http://schemas.microsoft.com/office/powerpoint/2010/main" val="319905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77CD3-B6CA-4ED6-903C-466350128507}"/>
              </a:ext>
            </a:extLst>
          </p:cNvPr>
          <p:cNvSpPr>
            <a:spLocks noGrp="1"/>
          </p:cNvSpPr>
          <p:nvPr>
            <p:ph type="title"/>
          </p:nvPr>
        </p:nvSpPr>
        <p:spPr/>
        <p:txBody>
          <a:bodyPr/>
          <a:lstStyle/>
          <a:p>
            <a:r>
              <a:rPr lang="en-US" b="1" dirty="0">
                <a:solidFill>
                  <a:schemeClr val="bg1"/>
                </a:solidFill>
                <a:latin typeface="Basic Sans Bold"/>
              </a:rPr>
              <a:t>Samenvatting</a:t>
            </a:r>
            <a:endParaRPr lang="nl-NL" b="1" dirty="0">
              <a:solidFill>
                <a:schemeClr val="bg1"/>
              </a:solidFill>
              <a:latin typeface="Basic Sans Bold"/>
            </a:endParaRPr>
          </a:p>
        </p:txBody>
      </p:sp>
      <p:sp>
        <p:nvSpPr>
          <p:cNvPr id="7" name="Text Placeholder 6">
            <a:extLst>
              <a:ext uri="{FF2B5EF4-FFF2-40B4-BE49-F238E27FC236}">
                <a16:creationId xmlns:a16="http://schemas.microsoft.com/office/drawing/2014/main" id="{7620DDA2-7B07-444B-838E-AADF0A967316}"/>
              </a:ext>
            </a:extLst>
          </p:cNvPr>
          <p:cNvSpPr>
            <a:spLocks noGrp="1"/>
          </p:cNvSpPr>
          <p:nvPr>
            <p:ph type="body" idx="1"/>
          </p:nvPr>
        </p:nvSpPr>
        <p:spPr/>
        <p:txBody>
          <a:bodyPr/>
          <a:lstStyle/>
          <a:p>
            <a:r>
              <a:rPr lang="nl-NL" dirty="0">
                <a:solidFill>
                  <a:schemeClr val="bg1">
                    <a:lumMod val="95000"/>
                  </a:schemeClr>
                </a:solidFill>
                <a:latin typeface="Basic Sans"/>
              </a:rPr>
              <a:t>Korte samenvatting van wat er zojuist is opgehaald en besproken.</a:t>
            </a:r>
          </a:p>
          <a:p>
            <a:endParaRPr lang="nl-NL" dirty="0"/>
          </a:p>
        </p:txBody>
      </p:sp>
      <p:sp>
        <p:nvSpPr>
          <p:cNvPr id="5" name="Slide Number Placeholder 4">
            <a:extLst>
              <a:ext uri="{FF2B5EF4-FFF2-40B4-BE49-F238E27FC236}">
                <a16:creationId xmlns:a16="http://schemas.microsoft.com/office/drawing/2014/main" id="{1D8E8203-198F-40A4-8B98-B5376BA80CF9}"/>
              </a:ext>
            </a:extLst>
          </p:cNvPr>
          <p:cNvSpPr>
            <a:spLocks noGrp="1"/>
          </p:cNvSpPr>
          <p:nvPr>
            <p:ph type="sldNum" sz="quarter" idx="4294967295"/>
          </p:nvPr>
        </p:nvSpPr>
        <p:spPr>
          <a:xfrm>
            <a:off x="0" y="4668838"/>
            <a:ext cx="465138" cy="38258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57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CD03-907B-4AD0-86B4-CEFC97674B70}"/>
              </a:ext>
            </a:extLst>
          </p:cNvPr>
          <p:cNvSpPr>
            <a:spLocks noGrp="1"/>
          </p:cNvSpPr>
          <p:nvPr>
            <p:ph type="title"/>
          </p:nvPr>
        </p:nvSpPr>
        <p:spPr>
          <a:xfrm>
            <a:off x="5059971" y="1337969"/>
            <a:ext cx="3483937" cy="2166835"/>
          </a:xfrm>
        </p:spPr>
        <p:txBody>
          <a:bodyPr vert="horz" lIns="91440" tIns="45720" rIns="91440" bIns="45720" rtlCol="0" anchor="b">
            <a:normAutofit/>
          </a:bodyPr>
          <a:lstStyle/>
          <a:p>
            <a:r>
              <a:rPr lang="en-US" sz="4000" b="1" dirty="0">
                <a:solidFill>
                  <a:schemeClr val="bg1"/>
                </a:solidFill>
                <a:latin typeface="Basic Sans Bold"/>
              </a:rPr>
              <a:t>Risico-</a:t>
            </a:r>
            <a:br>
              <a:rPr lang="en-US" sz="4000" b="1" dirty="0">
                <a:solidFill>
                  <a:schemeClr val="bg1"/>
                </a:solidFill>
                <a:latin typeface="Basic Sans Bold"/>
              </a:rPr>
            </a:br>
            <a:r>
              <a:rPr lang="en-US" sz="4000" b="1" dirty="0">
                <a:solidFill>
                  <a:schemeClr val="bg1"/>
                </a:solidFill>
                <a:latin typeface="Basic Sans Bold"/>
              </a:rPr>
              <a:t>management</a:t>
            </a:r>
          </a:p>
        </p:txBody>
      </p:sp>
      <p:sp>
        <p:nvSpPr>
          <p:cNvPr id="3" name="Text Placeholder 2">
            <a:extLst>
              <a:ext uri="{FF2B5EF4-FFF2-40B4-BE49-F238E27FC236}">
                <a16:creationId xmlns:a16="http://schemas.microsoft.com/office/drawing/2014/main" id="{1ACD42D7-F31C-4B28-B460-8618462B542E}"/>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8" name="Picture 4" descr="Afbeeldingsresultaat voor risk png">
            <a:extLst>
              <a:ext uri="{FF2B5EF4-FFF2-40B4-BE49-F238E27FC236}">
                <a16:creationId xmlns:a16="http://schemas.microsoft.com/office/drawing/2014/main" id="{A391BA42-A4C2-4A09-BC33-AEA093F9F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19" y="858362"/>
            <a:ext cx="3426775" cy="34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1719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15A2D-684F-4FFB-BB0F-CBFBC8CBAFF8}"/>
              </a:ext>
            </a:extLst>
          </p:cNvPr>
          <p:cNvSpPr>
            <a:spLocks noGrp="1"/>
          </p:cNvSpPr>
          <p:nvPr>
            <p:ph type="title"/>
          </p:nvPr>
        </p:nvSpPr>
        <p:spPr/>
        <p:txBody>
          <a:bodyPr>
            <a:normAutofit fontScale="90000"/>
          </a:bodyPr>
          <a:lstStyle/>
          <a:p>
            <a:r>
              <a:rPr lang="nl-NL" dirty="0"/>
              <a:t>Risico</a:t>
            </a:r>
          </a:p>
        </p:txBody>
      </p:sp>
      <p:sp>
        <p:nvSpPr>
          <p:cNvPr id="3" name="Tijdelijke aanduiding voor inhoud 2">
            <a:extLst>
              <a:ext uri="{FF2B5EF4-FFF2-40B4-BE49-F238E27FC236}">
                <a16:creationId xmlns:a16="http://schemas.microsoft.com/office/drawing/2014/main" id="{11416097-EF1F-4F28-9F86-C1775A372441}"/>
              </a:ext>
            </a:extLst>
          </p:cNvPr>
          <p:cNvSpPr>
            <a:spLocks noGrp="1"/>
          </p:cNvSpPr>
          <p:nvPr>
            <p:ph idx="1"/>
          </p:nvPr>
        </p:nvSpPr>
        <p:spPr>
          <a:xfrm>
            <a:off x="577236" y="1252010"/>
            <a:ext cx="7886700" cy="3055167"/>
          </a:xfrm>
        </p:spPr>
        <p:txBody>
          <a:bodyPr>
            <a:normAutofit fontScale="92500"/>
          </a:bodyPr>
          <a:lstStyle/>
          <a:p>
            <a:pPr>
              <a:spcBef>
                <a:spcPct val="0"/>
              </a:spcBef>
              <a:spcAft>
                <a:spcPct val="40000"/>
              </a:spcAft>
              <a:buFont typeface="Wingdings" panose="05000000000000000000" pitchFamily="2" charset="2"/>
              <a:buNone/>
            </a:pPr>
            <a:endParaRPr lang="nl-NL" altLang="nl-NL" sz="2000" dirty="0"/>
          </a:p>
          <a:p>
            <a:r>
              <a:rPr lang="nl-NL" dirty="0"/>
              <a:t>Er zullen zich leuke verrassingen voordoen gedurende het traject, maar zeker ook ongewenste.</a:t>
            </a:r>
          </a:p>
          <a:p>
            <a:r>
              <a:rPr lang="nl-NL" altLang="nl-NL" dirty="0"/>
              <a:t>Een risico is een situatie die, wanneer die zich voordoet, een significante impact heeft op de kwaliteit, kosten en tijdslijnen. </a:t>
            </a:r>
            <a:endParaRPr lang="nl-NL" dirty="0"/>
          </a:p>
          <a:p>
            <a:r>
              <a:rPr lang="nl-NL" dirty="0"/>
              <a:t>Die onzekerheid is beheersbaar te maken door maatregelen te nemen om het risico te </a:t>
            </a:r>
            <a:r>
              <a:rPr lang="nl-NL" i="1" dirty="0"/>
              <a:t>voorkomen</a:t>
            </a:r>
            <a:r>
              <a:rPr lang="nl-NL" dirty="0"/>
              <a:t> of om de gevolgen te beperken. </a:t>
            </a:r>
          </a:p>
          <a:p>
            <a:r>
              <a:rPr lang="nl-NL" altLang="nl-NL" dirty="0"/>
              <a:t>Een risico kan zich zowel eenmalig, repeterend of continu voordoen.</a:t>
            </a:r>
            <a:endParaRPr lang="nl-NL" dirty="0"/>
          </a:p>
          <a:p>
            <a:r>
              <a:rPr lang="nl-NL" dirty="0"/>
              <a:t>Neem voldoende tijd voor de risicoanalyse, bij voorkeur samen met het hele team. </a:t>
            </a:r>
          </a:p>
          <a:p>
            <a:pPr lvl="0"/>
            <a:endParaRPr lang="nl-NL" dirty="0"/>
          </a:p>
          <a:p>
            <a:endParaRPr lang="nl-NL" dirty="0"/>
          </a:p>
        </p:txBody>
      </p:sp>
      <p:sp>
        <p:nvSpPr>
          <p:cNvPr id="5" name="Tijdelijke aanduiding voor dianummer 4">
            <a:extLst>
              <a:ext uri="{FF2B5EF4-FFF2-40B4-BE49-F238E27FC236}">
                <a16:creationId xmlns:a16="http://schemas.microsoft.com/office/drawing/2014/main" id="{1D09A8C3-BF8C-4180-AE2A-68212C95906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6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C178-7856-44CC-93E7-C5B45A05C6F1}"/>
              </a:ext>
            </a:extLst>
          </p:cNvPr>
          <p:cNvSpPr>
            <a:spLocks noGrp="1"/>
          </p:cNvSpPr>
          <p:nvPr>
            <p:ph type="title"/>
          </p:nvPr>
        </p:nvSpPr>
        <p:spPr/>
        <p:txBody>
          <a:bodyPr>
            <a:normAutofit fontScale="90000"/>
          </a:bodyPr>
          <a:lstStyle/>
          <a:p>
            <a:r>
              <a:rPr lang="en-US" dirty="0"/>
              <a:t>Inhoudsopgave</a:t>
            </a:r>
            <a:endParaRPr lang="nl-NL" dirty="0"/>
          </a:p>
        </p:txBody>
      </p:sp>
      <p:sp>
        <p:nvSpPr>
          <p:cNvPr id="3" name="Content Placeholder 2">
            <a:extLst>
              <a:ext uri="{FF2B5EF4-FFF2-40B4-BE49-F238E27FC236}">
                <a16:creationId xmlns:a16="http://schemas.microsoft.com/office/drawing/2014/main" id="{25863B19-A71E-44FB-ABA6-36134BBE65ED}"/>
              </a:ext>
            </a:extLst>
          </p:cNvPr>
          <p:cNvSpPr>
            <a:spLocks noGrp="1"/>
          </p:cNvSpPr>
          <p:nvPr>
            <p:ph idx="1"/>
          </p:nvPr>
        </p:nvSpPr>
        <p:spPr>
          <a:xfrm>
            <a:off x="628649" y="1369219"/>
            <a:ext cx="7463385" cy="3108068"/>
          </a:xfrm>
        </p:spPr>
        <p:txBody>
          <a:bodyPr>
            <a:normAutofit/>
          </a:bodyPr>
          <a:lstStyle/>
          <a:p>
            <a:r>
              <a:rPr lang="nl-NL" dirty="0"/>
              <a:t>Terug- &amp; vooruitblik</a:t>
            </a:r>
          </a:p>
          <a:p>
            <a:r>
              <a:rPr lang="nl-NL" dirty="0"/>
              <a:t>Besturing</a:t>
            </a:r>
          </a:p>
          <a:p>
            <a:r>
              <a:rPr lang="nl-NL" dirty="0"/>
              <a:t>Begroting</a:t>
            </a:r>
          </a:p>
          <a:p>
            <a:r>
              <a:rPr lang="nl-NL" dirty="0"/>
              <a:t>Risicomanagement</a:t>
            </a:r>
          </a:p>
          <a:p>
            <a:r>
              <a:rPr lang="en-US" dirty="0"/>
              <a:t>R</a:t>
            </a:r>
            <a:r>
              <a:rPr lang="nl-NL" dirty="0"/>
              <a:t>apportage</a:t>
            </a:r>
          </a:p>
          <a:p>
            <a:r>
              <a:rPr lang="nl-NL" dirty="0"/>
              <a:t>Samenwerkingsovereenkomst</a:t>
            </a:r>
          </a:p>
          <a:p>
            <a:r>
              <a:rPr lang="en-US" dirty="0"/>
              <a:t>Wrap up</a:t>
            </a:r>
            <a:endParaRPr lang="nl-NL" dirty="0"/>
          </a:p>
          <a:p>
            <a:endParaRPr lang="nl-NL" dirty="0"/>
          </a:p>
          <a:p>
            <a:endParaRPr lang="nl-NL" dirty="0"/>
          </a:p>
          <a:p>
            <a:endParaRPr lang="nl-NL" dirty="0"/>
          </a:p>
          <a:p>
            <a:endParaRPr lang="nl-NL" dirty="0"/>
          </a:p>
        </p:txBody>
      </p:sp>
      <p:sp>
        <p:nvSpPr>
          <p:cNvPr id="4" name="Subtitle 3">
            <a:extLst>
              <a:ext uri="{FF2B5EF4-FFF2-40B4-BE49-F238E27FC236}">
                <a16:creationId xmlns:a16="http://schemas.microsoft.com/office/drawing/2014/main" id="{C9358001-D486-4E08-B40C-BE54AD4119A8}"/>
              </a:ext>
            </a:extLst>
          </p:cNvPr>
          <p:cNvSpPr>
            <a:spLocks noGrp="1"/>
          </p:cNvSpPr>
          <p:nvPr>
            <p:ph type="subTitle" idx="13"/>
          </p:nvPr>
        </p:nvSpPr>
        <p:spPr/>
        <p:txBody>
          <a:bodyPr/>
          <a:lstStyle/>
          <a:p>
            <a:r>
              <a:rPr lang="en-US" dirty="0"/>
              <a:t>Werkboek 4</a:t>
            </a:r>
            <a:endParaRPr lang="nl-NL" dirty="0"/>
          </a:p>
        </p:txBody>
      </p:sp>
      <p:sp>
        <p:nvSpPr>
          <p:cNvPr id="5" name="Slide Number Placeholder 4">
            <a:extLst>
              <a:ext uri="{FF2B5EF4-FFF2-40B4-BE49-F238E27FC236}">
                <a16:creationId xmlns:a16="http://schemas.microsoft.com/office/drawing/2014/main" id="{9B1855E5-5316-4267-95B4-F6CBBC00322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2" descr="Afbeeldingsresultaat voor plaatje agenda">
            <a:extLst>
              <a:ext uri="{FF2B5EF4-FFF2-40B4-BE49-F238E27FC236}">
                <a16:creationId xmlns:a16="http://schemas.microsoft.com/office/drawing/2014/main" id="{D66525D1-187C-4BA5-8E39-31468577D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012" y="1513740"/>
            <a:ext cx="3431022" cy="252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7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B6CBF-DC3F-45B3-BCC7-17C7887AEDA8}"/>
              </a:ext>
            </a:extLst>
          </p:cNvPr>
          <p:cNvSpPr>
            <a:spLocks noGrp="1"/>
          </p:cNvSpPr>
          <p:nvPr>
            <p:ph type="title"/>
          </p:nvPr>
        </p:nvSpPr>
        <p:spPr/>
        <p:txBody>
          <a:bodyPr>
            <a:normAutofit fontScale="90000"/>
          </a:bodyPr>
          <a:lstStyle/>
          <a:p>
            <a:r>
              <a:rPr lang="nl-NL" dirty="0"/>
              <a:t>Tips </a:t>
            </a:r>
          </a:p>
        </p:txBody>
      </p:sp>
      <p:sp>
        <p:nvSpPr>
          <p:cNvPr id="3" name="Tijdelijke aanduiding voor inhoud 2">
            <a:extLst>
              <a:ext uri="{FF2B5EF4-FFF2-40B4-BE49-F238E27FC236}">
                <a16:creationId xmlns:a16="http://schemas.microsoft.com/office/drawing/2014/main" id="{FFCA0A58-986B-4F8D-87BA-78B3859E8B8C}"/>
              </a:ext>
            </a:extLst>
          </p:cNvPr>
          <p:cNvSpPr>
            <a:spLocks noGrp="1"/>
          </p:cNvSpPr>
          <p:nvPr>
            <p:ph idx="1"/>
          </p:nvPr>
        </p:nvSpPr>
        <p:spPr/>
        <p:txBody>
          <a:bodyPr/>
          <a:lstStyle/>
          <a:p>
            <a:pPr lvl="0"/>
            <a:r>
              <a:rPr lang="nl-NL" dirty="0"/>
              <a:t>Elk teamlid zal de kansen op bepaalde risico’s en de effecten ervan verschillend inschatten. Praat hier met elkaar over om te ontdekken welke verschillende ervaringen, aannames en criteria er onder deze verschillen liggen. </a:t>
            </a:r>
          </a:p>
          <a:p>
            <a:pPr lvl="0"/>
            <a:r>
              <a:rPr lang="nl-NL" dirty="0"/>
              <a:t>Kijk niet alleen naar technische risico’s, maar let ook op risico’s in relaties – vaak schuilen daar de grootste valkuilen.</a:t>
            </a:r>
          </a:p>
          <a:p>
            <a:r>
              <a:rPr lang="nl-NL" dirty="0"/>
              <a:t>Blijf gedurende het project ook nog reflecteren op risico’s. Een goed moment hiervoor is vaak wanneer het project weer een duidelijk nieuwe fase ingaat (bijvoorbeeld van de voorbereiding van een activiteit, naar de uiteindelijke implementatie ervan). </a:t>
            </a:r>
          </a:p>
          <a:p>
            <a:endParaRPr lang="nl-NL" dirty="0"/>
          </a:p>
        </p:txBody>
      </p:sp>
      <p:sp>
        <p:nvSpPr>
          <p:cNvPr id="5" name="Tijdelijke aanduiding voor dianummer 4">
            <a:extLst>
              <a:ext uri="{FF2B5EF4-FFF2-40B4-BE49-F238E27FC236}">
                <a16:creationId xmlns:a16="http://schemas.microsoft.com/office/drawing/2014/main" id="{4BC88C1A-5F05-4240-8E6E-0E0B1817E7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16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a:extLst>
              <a:ext uri="{FF2B5EF4-FFF2-40B4-BE49-F238E27FC236}">
                <a16:creationId xmlns:a16="http://schemas.microsoft.com/office/drawing/2014/main" id="{60614C92-4168-4763-A897-AF49F07DFD83}"/>
              </a:ext>
            </a:extLst>
          </p:cNvPr>
          <p:cNvSpPr>
            <a:spLocks noChangeArrowheads="1"/>
          </p:cNvSpPr>
          <p:nvPr/>
        </p:nvSpPr>
        <p:spPr bwMode="auto">
          <a:xfrm>
            <a:off x="5253693" y="4530011"/>
            <a:ext cx="1423988" cy="3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l-NL" sz="1600" dirty="0">
              <a:latin typeface="Basic Sans"/>
            </a:endParaRPr>
          </a:p>
        </p:txBody>
      </p:sp>
      <p:sp>
        <p:nvSpPr>
          <p:cNvPr id="632835" name="Rectangle 3">
            <a:extLst>
              <a:ext uri="{FF2B5EF4-FFF2-40B4-BE49-F238E27FC236}">
                <a16:creationId xmlns:a16="http://schemas.microsoft.com/office/drawing/2014/main" id="{200AA4C1-4860-4F51-A2B3-659059FA5284}"/>
              </a:ext>
            </a:extLst>
          </p:cNvPr>
          <p:cNvSpPr>
            <a:spLocks noChangeArrowheads="1"/>
          </p:cNvSpPr>
          <p:nvPr/>
        </p:nvSpPr>
        <p:spPr bwMode="auto">
          <a:xfrm>
            <a:off x="2721233" y="4523185"/>
            <a:ext cx="2109788" cy="3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l-NL" sz="1600" dirty="0">
              <a:latin typeface="Basic Sans"/>
            </a:endParaRPr>
          </a:p>
        </p:txBody>
      </p:sp>
      <p:sp>
        <p:nvSpPr>
          <p:cNvPr id="37892" name="Rectangle 4">
            <a:extLst>
              <a:ext uri="{FF2B5EF4-FFF2-40B4-BE49-F238E27FC236}">
                <a16:creationId xmlns:a16="http://schemas.microsoft.com/office/drawing/2014/main" id="{559C5429-A40C-4840-81A0-BCAC291975CF}"/>
              </a:ext>
            </a:extLst>
          </p:cNvPr>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lIns="62645" tIns="30773" rIns="62645" bIns="30773" rtlCol="0" anchor="ctr">
            <a:normAutofit fontScale="90000"/>
          </a:bodyPr>
          <a:lstStyle/>
          <a:p>
            <a:r>
              <a:rPr lang="nl-NL" altLang="nl-NL" dirty="0"/>
              <a:t>Oefening: Risico’s in kaart brengen</a:t>
            </a:r>
          </a:p>
        </p:txBody>
      </p:sp>
      <p:sp>
        <p:nvSpPr>
          <p:cNvPr id="9" name="Subtitle 8">
            <a:extLst>
              <a:ext uri="{FF2B5EF4-FFF2-40B4-BE49-F238E27FC236}">
                <a16:creationId xmlns:a16="http://schemas.microsoft.com/office/drawing/2014/main" id="{B17D3E3C-8225-4016-9CAF-82CB6EC96434}"/>
              </a:ext>
            </a:extLst>
          </p:cNvPr>
          <p:cNvSpPr>
            <a:spLocks noGrp="1"/>
          </p:cNvSpPr>
          <p:nvPr>
            <p:ph type="subTitle" idx="13"/>
          </p:nvPr>
        </p:nvSpPr>
        <p:spPr>
          <a:xfrm>
            <a:off x="258845" y="855278"/>
            <a:ext cx="7886700" cy="285172"/>
          </a:xfrm>
        </p:spPr>
        <p:txBody>
          <a:bodyPr/>
          <a:lstStyle/>
          <a:p>
            <a:pPr lvl="1" algn="l"/>
            <a:r>
              <a:rPr lang="nl-NL" altLang="nl-NL" sz="2000" dirty="0">
                <a:latin typeface="Basic Sans"/>
              </a:rPr>
              <a:t>Een risico heeft een gecalculeerde waarschijnlijkheid en impact. </a:t>
            </a:r>
          </a:p>
          <a:p>
            <a:pPr>
              <a:spcBef>
                <a:spcPct val="0"/>
              </a:spcBef>
              <a:spcAft>
                <a:spcPct val="40000"/>
              </a:spcAft>
            </a:pPr>
            <a:endParaRPr lang="nl-NL" altLang="nl-NL" sz="2000" dirty="0"/>
          </a:p>
          <a:p>
            <a:pPr lvl="1"/>
            <a:r>
              <a:rPr lang="nl-NL" altLang="nl-NL" sz="2000" dirty="0"/>
              <a:t> </a:t>
            </a:r>
            <a:endParaRPr lang="nl-NL" dirty="0"/>
          </a:p>
        </p:txBody>
      </p:sp>
      <p:grpSp>
        <p:nvGrpSpPr>
          <p:cNvPr id="37893" name="Group 48">
            <a:extLst>
              <a:ext uri="{FF2B5EF4-FFF2-40B4-BE49-F238E27FC236}">
                <a16:creationId xmlns:a16="http://schemas.microsoft.com/office/drawing/2014/main" id="{447482F5-C13A-4C67-974E-510F78D10EB5}"/>
              </a:ext>
            </a:extLst>
          </p:cNvPr>
          <p:cNvGrpSpPr>
            <a:grpSpLocks/>
          </p:cNvGrpSpPr>
          <p:nvPr/>
        </p:nvGrpSpPr>
        <p:grpSpPr bwMode="auto">
          <a:xfrm>
            <a:off x="3819015" y="1543704"/>
            <a:ext cx="3878251" cy="3403953"/>
            <a:chOff x="1920" y="517"/>
            <a:chExt cx="3181" cy="2365"/>
          </a:xfrm>
        </p:grpSpPr>
        <p:sp>
          <p:nvSpPr>
            <p:cNvPr id="632843" name="Rectangle 11">
              <a:extLst>
                <a:ext uri="{FF2B5EF4-FFF2-40B4-BE49-F238E27FC236}">
                  <a16:creationId xmlns:a16="http://schemas.microsoft.com/office/drawing/2014/main" id="{DD4A8110-7479-423B-A3AE-F99368143FDE}"/>
                </a:ext>
              </a:extLst>
            </p:cNvPr>
            <p:cNvSpPr>
              <a:spLocks noChangeArrowheads="1"/>
            </p:cNvSpPr>
            <p:nvPr/>
          </p:nvSpPr>
          <p:spPr bwMode="auto">
            <a:xfrm>
              <a:off x="1971" y="517"/>
              <a:ext cx="35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Groot</a:t>
              </a:r>
              <a:endParaRPr lang="nl-NL" altLang="nl-NL" sz="1600" dirty="0">
                <a:latin typeface="Basic Sans"/>
              </a:endParaRPr>
            </a:p>
          </p:txBody>
        </p:sp>
        <p:sp>
          <p:nvSpPr>
            <p:cNvPr id="632844" name="Line 12">
              <a:extLst>
                <a:ext uri="{FF2B5EF4-FFF2-40B4-BE49-F238E27FC236}">
                  <a16:creationId xmlns:a16="http://schemas.microsoft.com/office/drawing/2014/main" id="{D0E90147-05CE-4A40-A8CE-22CB8E5FF514}"/>
                </a:ext>
              </a:extLst>
            </p:cNvPr>
            <p:cNvSpPr>
              <a:spLocks noChangeShapeType="1"/>
            </p:cNvSpPr>
            <p:nvPr/>
          </p:nvSpPr>
          <p:spPr bwMode="auto">
            <a:xfrm flipV="1">
              <a:off x="3795" y="780"/>
              <a:ext cx="1" cy="1765"/>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nl-NL" sz="1600" dirty="0">
                <a:latin typeface="Basic Sans"/>
              </a:endParaRPr>
            </a:p>
          </p:txBody>
        </p:sp>
        <p:sp>
          <p:nvSpPr>
            <p:cNvPr id="632845" name="Line 13">
              <a:extLst>
                <a:ext uri="{FF2B5EF4-FFF2-40B4-BE49-F238E27FC236}">
                  <a16:creationId xmlns:a16="http://schemas.microsoft.com/office/drawing/2014/main" id="{D044A6EB-9B60-433C-B0D7-3BFA0F247304}"/>
                </a:ext>
              </a:extLst>
            </p:cNvPr>
            <p:cNvSpPr>
              <a:spLocks noChangeShapeType="1"/>
            </p:cNvSpPr>
            <p:nvPr/>
          </p:nvSpPr>
          <p:spPr bwMode="auto">
            <a:xfrm>
              <a:off x="2440" y="1640"/>
              <a:ext cx="2600" cy="1"/>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nl-NL" sz="1600" dirty="0">
                <a:latin typeface="Basic Sans"/>
              </a:endParaRPr>
            </a:p>
          </p:txBody>
        </p:sp>
        <p:sp>
          <p:nvSpPr>
            <p:cNvPr id="632846" name="Rectangle 14">
              <a:extLst>
                <a:ext uri="{FF2B5EF4-FFF2-40B4-BE49-F238E27FC236}">
                  <a16:creationId xmlns:a16="http://schemas.microsoft.com/office/drawing/2014/main" id="{99A916F3-3914-4643-958F-ADF1F487538D}"/>
                </a:ext>
              </a:extLst>
            </p:cNvPr>
            <p:cNvSpPr>
              <a:spLocks noChangeArrowheads="1"/>
            </p:cNvSpPr>
            <p:nvPr/>
          </p:nvSpPr>
          <p:spPr bwMode="auto">
            <a:xfrm>
              <a:off x="1997" y="2342"/>
              <a:ext cx="30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Klein</a:t>
              </a:r>
              <a:endParaRPr lang="nl-NL" altLang="nl-NL" sz="1600" dirty="0">
                <a:latin typeface="Basic Sans"/>
              </a:endParaRPr>
            </a:p>
          </p:txBody>
        </p:sp>
        <p:sp>
          <p:nvSpPr>
            <p:cNvPr id="632847" name="Rectangle 15">
              <a:extLst>
                <a:ext uri="{FF2B5EF4-FFF2-40B4-BE49-F238E27FC236}">
                  <a16:creationId xmlns:a16="http://schemas.microsoft.com/office/drawing/2014/main" id="{EC0A2BEA-D166-4FA2-B642-7724D54F1C45}"/>
                </a:ext>
              </a:extLst>
            </p:cNvPr>
            <p:cNvSpPr>
              <a:spLocks noChangeArrowheads="1"/>
            </p:cNvSpPr>
            <p:nvPr/>
          </p:nvSpPr>
          <p:spPr bwMode="auto">
            <a:xfrm>
              <a:off x="2462" y="2641"/>
              <a:ext cx="30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Klein</a:t>
              </a:r>
              <a:endParaRPr lang="nl-NL" altLang="nl-NL" sz="1600" dirty="0">
                <a:latin typeface="Basic Sans"/>
              </a:endParaRPr>
            </a:p>
          </p:txBody>
        </p:sp>
        <p:sp>
          <p:nvSpPr>
            <p:cNvPr id="632848" name="Rectangle 16">
              <a:extLst>
                <a:ext uri="{FF2B5EF4-FFF2-40B4-BE49-F238E27FC236}">
                  <a16:creationId xmlns:a16="http://schemas.microsoft.com/office/drawing/2014/main" id="{A573DABA-0964-4E7C-A27A-3CAE4D3E0819}"/>
                </a:ext>
              </a:extLst>
            </p:cNvPr>
            <p:cNvSpPr>
              <a:spLocks noChangeArrowheads="1"/>
            </p:cNvSpPr>
            <p:nvPr/>
          </p:nvSpPr>
          <p:spPr bwMode="auto">
            <a:xfrm>
              <a:off x="4743" y="2636"/>
              <a:ext cx="35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Groot</a:t>
              </a:r>
              <a:endParaRPr lang="nl-NL" altLang="nl-NL" sz="1600" dirty="0">
                <a:latin typeface="Basic Sans"/>
              </a:endParaRPr>
            </a:p>
          </p:txBody>
        </p:sp>
        <p:sp>
          <p:nvSpPr>
            <p:cNvPr id="632851" name="Rectangle 19">
              <a:extLst>
                <a:ext uri="{FF2B5EF4-FFF2-40B4-BE49-F238E27FC236}">
                  <a16:creationId xmlns:a16="http://schemas.microsoft.com/office/drawing/2014/main" id="{5EE795AF-5622-4652-901D-7B058D2EE45E}"/>
                </a:ext>
              </a:extLst>
            </p:cNvPr>
            <p:cNvSpPr>
              <a:spLocks noChangeArrowheads="1"/>
            </p:cNvSpPr>
            <p:nvPr/>
          </p:nvSpPr>
          <p:spPr bwMode="auto">
            <a:xfrm>
              <a:off x="2431" y="782"/>
              <a:ext cx="2593" cy="1753"/>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nl-NL" sz="1600" dirty="0">
                <a:latin typeface="Basic Sans"/>
              </a:endParaRPr>
            </a:p>
          </p:txBody>
        </p:sp>
        <p:sp>
          <p:nvSpPr>
            <p:cNvPr id="632841" name="Rectangle 9">
              <a:extLst>
                <a:ext uri="{FF2B5EF4-FFF2-40B4-BE49-F238E27FC236}">
                  <a16:creationId xmlns:a16="http://schemas.microsoft.com/office/drawing/2014/main" id="{8BB80C29-D646-4177-B1E2-48BC4B454CD6}"/>
                </a:ext>
              </a:extLst>
            </p:cNvPr>
            <p:cNvSpPr>
              <a:spLocks noChangeArrowheads="1"/>
            </p:cNvSpPr>
            <p:nvPr/>
          </p:nvSpPr>
          <p:spPr bwMode="auto">
            <a:xfrm rot="16200000">
              <a:off x="1526" y="1559"/>
              <a:ext cx="96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Waarschijnlijkheid</a:t>
              </a:r>
              <a:endParaRPr lang="nl-NL" altLang="nl-NL" sz="1600" dirty="0">
                <a:latin typeface="Basic Sans"/>
              </a:endParaRPr>
            </a:p>
          </p:txBody>
        </p:sp>
        <p:sp>
          <p:nvSpPr>
            <p:cNvPr id="632849" name="Rectangle 17">
              <a:extLst>
                <a:ext uri="{FF2B5EF4-FFF2-40B4-BE49-F238E27FC236}">
                  <a16:creationId xmlns:a16="http://schemas.microsoft.com/office/drawing/2014/main" id="{EBCF6A05-7359-40C3-ABCA-412FABE9AACE}"/>
                </a:ext>
              </a:extLst>
            </p:cNvPr>
            <p:cNvSpPr>
              <a:spLocks noChangeArrowheads="1"/>
            </p:cNvSpPr>
            <p:nvPr/>
          </p:nvSpPr>
          <p:spPr bwMode="auto">
            <a:xfrm>
              <a:off x="3495" y="2730"/>
              <a:ext cx="42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nl-NL" altLang="nl-NL" sz="1600" b="1" dirty="0">
                  <a:latin typeface="Basic Sans"/>
                </a:rPr>
                <a:t>Impact</a:t>
              </a:r>
              <a:endParaRPr lang="nl-NL" altLang="nl-NL" sz="1600" dirty="0">
                <a:latin typeface="Basic Sans"/>
              </a:endParaRPr>
            </a:p>
          </p:txBody>
        </p:sp>
      </p:grpSp>
      <p:cxnSp>
        <p:nvCxnSpPr>
          <p:cNvPr id="4" name="Straight Arrow Connector 3">
            <a:extLst>
              <a:ext uri="{FF2B5EF4-FFF2-40B4-BE49-F238E27FC236}">
                <a16:creationId xmlns:a16="http://schemas.microsoft.com/office/drawing/2014/main" id="{CC65A643-BF49-4532-956F-B9D54BBF1733}"/>
              </a:ext>
            </a:extLst>
          </p:cNvPr>
          <p:cNvCxnSpPr>
            <a:cxnSpLocks/>
          </p:cNvCxnSpPr>
          <p:nvPr/>
        </p:nvCxnSpPr>
        <p:spPr>
          <a:xfrm>
            <a:off x="4985322" y="4567061"/>
            <a:ext cx="2241796" cy="0"/>
          </a:xfrm>
          <a:prstGeom prst="straightConnector1">
            <a:avLst/>
          </a:prstGeom>
          <a:ln w="38100">
            <a:solidFill>
              <a:srgbClr val="F4930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CE4ABF1-02EF-4A7A-92BE-2B710B8454EC}"/>
              </a:ext>
            </a:extLst>
          </p:cNvPr>
          <p:cNvCxnSpPr>
            <a:cxnSpLocks/>
          </p:cNvCxnSpPr>
          <p:nvPr/>
        </p:nvCxnSpPr>
        <p:spPr>
          <a:xfrm flipV="1">
            <a:off x="3651652" y="1864344"/>
            <a:ext cx="0" cy="2285172"/>
          </a:xfrm>
          <a:prstGeom prst="straightConnector1">
            <a:avLst/>
          </a:prstGeom>
          <a:ln w="38100">
            <a:solidFill>
              <a:srgbClr val="F49304"/>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B800A6-D35F-43C0-984B-7B1A26BE0024}"/>
              </a:ext>
            </a:extLst>
          </p:cNvPr>
          <p:cNvSpPr/>
          <p:nvPr/>
        </p:nvSpPr>
        <p:spPr>
          <a:xfrm>
            <a:off x="4586977" y="2157860"/>
            <a:ext cx="1646544" cy="769441"/>
          </a:xfrm>
          <a:prstGeom prst="rect">
            <a:avLst/>
          </a:prstGeom>
        </p:spPr>
        <p:txBody>
          <a:bodyPr wrap="square">
            <a:spAutoFit/>
          </a:bodyPr>
          <a:lstStyle/>
          <a:p>
            <a:r>
              <a:rPr lang="nl-NL" sz="1100" i="1" dirty="0">
                <a:solidFill>
                  <a:schemeClr val="bg2">
                    <a:lumMod val="25000"/>
                  </a:schemeClr>
                </a:solidFill>
                <a:latin typeface="Basic Sans"/>
              </a:rPr>
              <a:t>Ontwikkel alternatieve </a:t>
            </a:r>
          </a:p>
          <a:p>
            <a:r>
              <a:rPr lang="nl-NL" sz="1100" i="1" dirty="0">
                <a:solidFill>
                  <a:schemeClr val="bg2">
                    <a:lumMod val="25000"/>
                  </a:schemeClr>
                </a:solidFill>
                <a:latin typeface="Basic Sans"/>
              </a:rPr>
              <a:t>acties om kans te verkleinen dat het risico zich voordoet</a:t>
            </a:r>
          </a:p>
        </p:txBody>
      </p:sp>
      <p:sp>
        <p:nvSpPr>
          <p:cNvPr id="5" name="Rectangle 4">
            <a:extLst>
              <a:ext uri="{FF2B5EF4-FFF2-40B4-BE49-F238E27FC236}">
                <a16:creationId xmlns:a16="http://schemas.microsoft.com/office/drawing/2014/main" id="{3B6CB2CA-7532-4038-9155-A57C18F8CBC2}"/>
              </a:ext>
            </a:extLst>
          </p:cNvPr>
          <p:cNvSpPr/>
          <p:nvPr/>
        </p:nvSpPr>
        <p:spPr>
          <a:xfrm>
            <a:off x="6253028" y="2316983"/>
            <a:ext cx="1414301" cy="430887"/>
          </a:xfrm>
          <a:prstGeom prst="rect">
            <a:avLst/>
          </a:prstGeom>
        </p:spPr>
        <p:txBody>
          <a:bodyPr wrap="square">
            <a:spAutoFit/>
          </a:bodyPr>
          <a:lstStyle/>
          <a:p>
            <a:r>
              <a:rPr lang="nl-NL" sz="1100" i="1" dirty="0">
                <a:solidFill>
                  <a:schemeClr val="bg2">
                    <a:lumMod val="25000"/>
                  </a:schemeClr>
                </a:solidFill>
                <a:latin typeface="Basic Sans"/>
              </a:rPr>
              <a:t>Risico management is essentieel</a:t>
            </a:r>
          </a:p>
        </p:txBody>
      </p:sp>
      <p:sp>
        <p:nvSpPr>
          <p:cNvPr id="6" name="Rectangle 5">
            <a:extLst>
              <a:ext uri="{FF2B5EF4-FFF2-40B4-BE49-F238E27FC236}">
                <a16:creationId xmlns:a16="http://schemas.microsoft.com/office/drawing/2014/main" id="{F2C7F13C-5C45-45FE-A095-3547C37EF30B}"/>
              </a:ext>
            </a:extLst>
          </p:cNvPr>
          <p:cNvSpPr/>
          <p:nvPr/>
        </p:nvSpPr>
        <p:spPr>
          <a:xfrm>
            <a:off x="4752823" y="3727520"/>
            <a:ext cx="1224877" cy="276999"/>
          </a:xfrm>
          <a:prstGeom prst="rect">
            <a:avLst/>
          </a:prstGeom>
        </p:spPr>
        <p:txBody>
          <a:bodyPr wrap="square">
            <a:spAutoFit/>
          </a:bodyPr>
          <a:lstStyle/>
          <a:p>
            <a:r>
              <a:rPr lang="nl-NL" sz="1200" i="1" dirty="0">
                <a:solidFill>
                  <a:schemeClr val="bg2">
                    <a:lumMod val="25000"/>
                  </a:schemeClr>
                </a:solidFill>
                <a:latin typeface="Basic Sans"/>
              </a:rPr>
              <a:t>Monitoren</a:t>
            </a:r>
          </a:p>
        </p:txBody>
      </p:sp>
      <p:sp>
        <p:nvSpPr>
          <p:cNvPr id="7" name="Rectangle 6">
            <a:extLst>
              <a:ext uri="{FF2B5EF4-FFF2-40B4-BE49-F238E27FC236}">
                <a16:creationId xmlns:a16="http://schemas.microsoft.com/office/drawing/2014/main" id="{5D793294-6B65-4EC8-8951-FB112AECB82F}"/>
              </a:ext>
            </a:extLst>
          </p:cNvPr>
          <p:cNvSpPr/>
          <p:nvPr/>
        </p:nvSpPr>
        <p:spPr>
          <a:xfrm>
            <a:off x="6307435" y="3549352"/>
            <a:ext cx="1305485" cy="600164"/>
          </a:xfrm>
          <a:prstGeom prst="rect">
            <a:avLst/>
          </a:prstGeom>
        </p:spPr>
        <p:txBody>
          <a:bodyPr wrap="square">
            <a:spAutoFit/>
          </a:bodyPr>
          <a:lstStyle/>
          <a:p>
            <a:r>
              <a:rPr lang="nl-NL" sz="1100" i="1" dirty="0">
                <a:solidFill>
                  <a:schemeClr val="bg2">
                    <a:lumMod val="25000"/>
                  </a:schemeClr>
                </a:solidFill>
                <a:latin typeface="Basic Sans"/>
              </a:rPr>
              <a:t>Ontwikkel acties om de risico’s te beperken</a:t>
            </a:r>
          </a:p>
        </p:txBody>
      </p:sp>
      <p:sp>
        <p:nvSpPr>
          <p:cNvPr id="10" name="Slide Number Placeholder 9">
            <a:extLst>
              <a:ext uri="{FF2B5EF4-FFF2-40B4-BE49-F238E27FC236}">
                <a16:creationId xmlns:a16="http://schemas.microsoft.com/office/drawing/2014/main" id="{221D5E6A-51EB-4B29-B6D4-E435B1DDBA5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1402BB96-F84F-47B8-8973-18CA96793114}"/>
              </a:ext>
            </a:extLst>
          </p:cNvPr>
          <p:cNvSpPr/>
          <p:nvPr/>
        </p:nvSpPr>
        <p:spPr>
          <a:xfrm>
            <a:off x="413322" y="1959192"/>
            <a:ext cx="2676484" cy="923330"/>
          </a:xfrm>
          <a:prstGeom prst="rect">
            <a:avLst/>
          </a:prstGeom>
        </p:spPr>
        <p:txBody>
          <a:bodyPr wrap="square">
            <a:spAutoFit/>
          </a:bodyPr>
          <a:lstStyle/>
          <a:p>
            <a:pPr marL="342900" indent="-342900">
              <a:buClr>
                <a:srgbClr val="6454A3"/>
              </a:buClr>
              <a:buFont typeface="Wingdings" panose="05000000000000000000" pitchFamily="2" charset="2"/>
              <a:buChar char="ü"/>
            </a:pPr>
            <a:r>
              <a:rPr lang="nl-NL" dirty="0">
                <a:latin typeface="Basic Sans"/>
              </a:rPr>
              <a:t>Definieer risico’s</a:t>
            </a:r>
          </a:p>
          <a:p>
            <a:pPr marL="342900" indent="-342900">
              <a:buClr>
                <a:srgbClr val="6454A3"/>
              </a:buClr>
              <a:buFont typeface="Wingdings" panose="05000000000000000000" pitchFamily="2" charset="2"/>
              <a:buChar char="ü"/>
            </a:pPr>
            <a:r>
              <a:rPr lang="nl-NL" dirty="0">
                <a:latin typeface="Basic Sans"/>
              </a:rPr>
              <a:t>Bepaal met post it’s de plek in de matrix</a:t>
            </a:r>
          </a:p>
          <a:p>
            <a:pPr marL="342900" indent="-342900">
              <a:buClr>
                <a:srgbClr val="6454A3"/>
              </a:buClr>
              <a:buFont typeface="Wingdings" panose="05000000000000000000" pitchFamily="2" charset="2"/>
              <a:buChar char="ü"/>
            </a:pPr>
            <a:r>
              <a:rPr lang="nl-NL" dirty="0">
                <a:latin typeface="Basic Sans"/>
              </a:rPr>
              <a:t>Ga hierover in gesprek</a:t>
            </a:r>
          </a:p>
        </p:txBody>
      </p:sp>
    </p:spTree>
    <p:extLst>
      <p:ext uri="{BB962C8B-B14F-4D97-AF65-F5344CB8AC3E}">
        <p14:creationId xmlns:p14="http://schemas.microsoft.com/office/powerpoint/2010/main" val="14685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F15E3-1B24-4FE4-B870-94D6C42156F4}"/>
              </a:ext>
            </a:extLst>
          </p:cNvPr>
          <p:cNvSpPr>
            <a:spLocks noGrp="1"/>
          </p:cNvSpPr>
          <p:nvPr>
            <p:ph type="title"/>
          </p:nvPr>
        </p:nvSpPr>
        <p:spPr/>
        <p:txBody>
          <a:bodyPr>
            <a:normAutofit fontScale="90000"/>
          </a:bodyPr>
          <a:lstStyle/>
          <a:p>
            <a:r>
              <a:rPr lang="nl-NL" dirty="0"/>
              <a:t>Wat is er te doen aan een risico?</a:t>
            </a:r>
          </a:p>
        </p:txBody>
      </p:sp>
      <p:sp>
        <p:nvSpPr>
          <p:cNvPr id="3" name="Tijdelijke aanduiding voor inhoud 2">
            <a:extLst>
              <a:ext uri="{FF2B5EF4-FFF2-40B4-BE49-F238E27FC236}">
                <a16:creationId xmlns:a16="http://schemas.microsoft.com/office/drawing/2014/main" id="{7DD43B64-726D-4473-8B13-EF68D8F66EFB}"/>
              </a:ext>
            </a:extLst>
          </p:cNvPr>
          <p:cNvSpPr>
            <a:spLocks noGrp="1"/>
          </p:cNvSpPr>
          <p:nvPr>
            <p:ph idx="1"/>
          </p:nvPr>
        </p:nvSpPr>
        <p:spPr>
          <a:xfrm>
            <a:off x="628650" y="1369219"/>
            <a:ext cx="7886700" cy="3429712"/>
          </a:xfrm>
        </p:spPr>
        <p:txBody>
          <a:bodyPr>
            <a:normAutofit fontScale="92500" lnSpcReduction="10000"/>
          </a:bodyPr>
          <a:lstStyle/>
          <a:p>
            <a:pPr lvl="0"/>
            <a:r>
              <a:rPr lang="nl-NL" dirty="0">
                <a:solidFill>
                  <a:schemeClr val="accent2"/>
                </a:solidFill>
              </a:rPr>
              <a:t>Voorkomen: </a:t>
            </a:r>
            <a:r>
              <a:rPr lang="nl-NL" dirty="0"/>
              <a:t>het team besluit het gevaar te beperken, weg te nemen, er voorlichting over te geven, of een maatregel in te voeren waardoor meteen duidelijk is dat dit risico zich voordoet en er daarom makkelijk actie op ondernomen kan worden.</a:t>
            </a:r>
          </a:p>
          <a:p>
            <a:pPr lvl="0"/>
            <a:r>
              <a:rPr lang="nl-NL" dirty="0">
                <a:solidFill>
                  <a:schemeClr val="accent2"/>
                </a:solidFill>
              </a:rPr>
              <a:t>Aanpassen: </a:t>
            </a:r>
            <a:r>
              <a:rPr lang="nl-NL" dirty="0"/>
              <a:t>het projectteam zorgt dat zij het risico kunnen opvangen. Bijvoorbeeld door extra tijd of budget in te ruimen.</a:t>
            </a:r>
          </a:p>
          <a:p>
            <a:pPr lvl="0"/>
            <a:r>
              <a:rPr lang="nl-NL" dirty="0">
                <a:solidFill>
                  <a:schemeClr val="accent2"/>
                </a:solidFill>
              </a:rPr>
              <a:t>Schade beperken: </a:t>
            </a:r>
            <a:r>
              <a:rPr lang="nl-NL" dirty="0"/>
              <a:t>Het team treft maatregelen die, als het onverhoopt toch misgaat, negatieve gevolgen beperkt houden. Beschrijf deze</a:t>
            </a:r>
          </a:p>
          <a:p>
            <a:pPr marL="0" lvl="0" indent="0">
              <a:buNone/>
            </a:pPr>
            <a:r>
              <a:rPr lang="nl-NL" dirty="0"/>
              <a:t>To do voor aanvraag:</a:t>
            </a:r>
          </a:p>
          <a:p>
            <a:pPr>
              <a:buFont typeface="Wingdings" panose="05000000000000000000" pitchFamily="2" charset="2"/>
              <a:buChar char="ü"/>
            </a:pPr>
            <a:r>
              <a:rPr lang="nl-NL" dirty="0"/>
              <a:t>Bepaal acties om de risico’s te voorkomen of te beperken (voorkomen en aanpassen). </a:t>
            </a:r>
          </a:p>
          <a:p>
            <a:pPr>
              <a:buFont typeface="Wingdings" panose="05000000000000000000" pitchFamily="2" charset="2"/>
              <a:buChar char="ü"/>
            </a:pPr>
            <a:r>
              <a:rPr lang="nl-NL" dirty="0"/>
              <a:t>Beschrijf de maatregelen die worden genomen als een risico zich voordoet (schade beperken).</a:t>
            </a:r>
          </a:p>
          <a:p>
            <a:pPr lvl="0"/>
            <a:endParaRPr lang="nl-NL" dirty="0"/>
          </a:p>
          <a:p>
            <a:endParaRPr lang="nl-NL" dirty="0"/>
          </a:p>
        </p:txBody>
      </p:sp>
      <p:sp>
        <p:nvSpPr>
          <p:cNvPr id="4" name="Ondertitel 3">
            <a:extLst>
              <a:ext uri="{FF2B5EF4-FFF2-40B4-BE49-F238E27FC236}">
                <a16:creationId xmlns:a16="http://schemas.microsoft.com/office/drawing/2014/main" id="{3D878BAE-9847-4B91-90C2-8C73741F3D98}"/>
              </a:ext>
            </a:extLst>
          </p:cNvPr>
          <p:cNvSpPr>
            <a:spLocks noGrp="1"/>
          </p:cNvSpPr>
          <p:nvPr>
            <p:ph type="subTitle" idx="13"/>
          </p:nvPr>
        </p:nvSpPr>
        <p:spPr/>
        <p:txBody>
          <a:bodyPr/>
          <a:lstStyle/>
          <a:p>
            <a:r>
              <a:rPr lang="nl-NL" dirty="0"/>
              <a:t>De belangrijkste opties:</a:t>
            </a:r>
          </a:p>
        </p:txBody>
      </p:sp>
      <p:sp>
        <p:nvSpPr>
          <p:cNvPr id="5" name="Tijdelijke aanduiding voor dianummer 4">
            <a:extLst>
              <a:ext uri="{FF2B5EF4-FFF2-40B4-BE49-F238E27FC236}">
                <a16:creationId xmlns:a16="http://schemas.microsoft.com/office/drawing/2014/main" id="{52C06CF8-5F57-4127-9B81-2F23C26E0F0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3950E-5F60-427C-8F08-6B6875265E8C}"/>
              </a:ext>
            </a:extLst>
          </p:cNvPr>
          <p:cNvSpPr>
            <a:spLocks noGrp="1"/>
          </p:cNvSpPr>
          <p:nvPr>
            <p:ph type="title"/>
          </p:nvPr>
        </p:nvSpPr>
        <p:spPr>
          <a:xfrm>
            <a:off x="5059971" y="1337969"/>
            <a:ext cx="3483937" cy="2166835"/>
          </a:xfrm>
        </p:spPr>
        <p:txBody>
          <a:bodyPr vert="horz" lIns="91440" tIns="45720" rIns="91440" bIns="45720" rtlCol="0" anchor="b">
            <a:normAutofit/>
          </a:bodyPr>
          <a:lstStyle/>
          <a:p>
            <a:r>
              <a:rPr lang="en-US" sz="4000" b="1" dirty="0">
                <a:solidFill>
                  <a:schemeClr val="bg1"/>
                </a:solidFill>
                <a:latin typeface="Basic Sans Bold"/>
              </a:rPr>
              <a:t>Rapportage</a:t>
            </a:r>
          </a:p>
        </p:txBody>
      </p:sp>
      <p:sp>
        <p:nvSpPr>
          <p:cNvPr id="6" name="Text Placeholder 5">
            <a:extLst>
              <a:ext uri="{FF2B5EF4-FFF2-40B4-BE49-F238E27FC236}">
                <a16:creationId xmlns:a16="http://schemas.microsoft.com/office/drawing/2014/main" id="{E8C90F54-C3F6-4667-9570-E697057AA6D9}"/>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80" name="Picture 8" descr="Gerelateerde afbeelding">
            <a:extLst>
              <a:ext uri="{FF2B5EF4-FFF2-40B4-BE49-F238E27FC236}">
                <a16:creationId xmlns:a16="http://schemas.microsoft.com/office/drawing/2014/main" id="{17B70E18-03EC-48E1-A68E-F6D8A5C87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6" y="840981"/>
            <a:ext cx="3731922" cy="373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6108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33750-E4ED-4A6C-994F-C7FF48C86356}"/>
              </a:ext>
            </a:extLst>
          </p:cNvPr>
          <p:cNvSpPr>
            <a:spLocks noGrp="1"/>
          </p:cNvSpPr>
          <p:nvPr>
            <p:ph type="title"/>
          </p:nvPr>
        </p:nvSpPr>
        <p:spPr/>
        <p:txBody>
          <a:bodyPr>
            <a:normAutofit fontScale="90000"/>
          </a:bodyPr>
          <a:lstStyle/>
          <a:p>
            <a:r>
              <a:rPr lang="nl-NL" dirty="0"/>
              <a:t>Rapportage</a:t>
            </a:r>
          </a:p>
        </p:txBody>
      </p:sp>
      <p:sp>
        <p:nvSpPr>
          <p:cNvPr id="5" name="Content Placeholder 4">
            <a:extLst>
              <a:ext uri="{FF2B5EF4-FFF2-40B4-BE49-F238E27FC236}">
                <a16:creationId xmlns:a16="http://schemas.microsoft.com/office/drawing/2014/main" id="{A381BA8F-227B-4674-B9E1-4BD423FDE158}"/>
              </a:ext>
            </a:extLst>
          </p:cNvPr>
          <p:cNvSpPr>
            <a:spLocks noGrp="1"/>
          </p:cNvSpPr>
          <p:nvPr>
            <p:ph idx="1"/>
          </p:nvPr>
        </p:nvSpPr>
        <p:spPr>
          <a:xfrm>
            <a:off x="628650" y="1378975"/>
            <a:ext cx="7886700" cy="3353211"/>
          </a:xfrm>
        </p:spPr>
        <p:txBody>
          <a:bodyPr>
            <a:normAutofit/>
          </a:bodyPr>
          <a:lstStyle/>
          <a:p>
            <a:r>
              <a:rPr lang="nl-NL" sz="1400" dirty="0"/>
              <a:t>Hoe wordt de voortgang bewaakt? </a:t>
            </a:r>
          </a:p>
          <a:p>
            <a:r>
              <a:rPr lang="nl-NL" sz="1400" dirty="0"/>
              <a:t>Op welke wijze gaan wij evalueren? </a:t>
            </a:r>
          </a:p>
          <a:p>
            <a:r>
              <a:rPr lang="nl-NL" sz="1400" dirty="0"/>
              <a:t>Wat zijn geplande evaluatiemomenten? </a:t>
            </a:r>
          </a:p>
          <a:p>
            <a:r>
              <a:rPr lang="nl-NL" sz="1400" dirty="0"/>
              <a:t>Wat en bij wie wordt geëvalueerd?</a:t>
            </a:r>
          </a:p>
          <a:p>
            <a:r>
              <a:rPr lang="nl-NL" sz="1400" dirty="0"/>
              <a:t>Wie informeren we over de uitkomsten? Hoe stellen we bij?</a:t>
            </a:r>
          </a:p>
          <a:p>
            <a:endParaRPr lang="en-US" sz="1400" dirty="0"/>
          </a:p>
          <a:p>
            <a:pPr marL="0" indent="0">
              <a:buClr>
                <a:srgbClr val="6454A3"/>
              </a:buClr>
              <a:buNone/>
            </a:pPr>
            <a:r>
              <a:rPr lang="en-US" sz="1400" dirty="0"/>
              <a:t>M</a:t>
            </a:r>
            <a:r>
              <a:rPr lang="nl-NL" sz="1400" dirty="0"/>
              <a:t>aak hierbij onderscheid tussen rapportage ten behoeve van de “dagelijkse voortgang” en de vereiste tussenrapportagemomenten voor het ministerie van Onderwijs, Cultuur en Wetenschap (1 oktober 2021 en 1 juli 2023). </a:t>
            </a:r>
          </a:p>
          <a:p>
            <a:pPr marL="0" indent="0">
              <a:buClr>
                <a:srgbClr val="6454A3"/>
              </a:buClr>
              <a:buNone/>
            </a:pPr>
            <a:r>
              <a:rPr lang="nl-NL" sz="1400" dirty="0"/>
              <a:t>De tussenrapportages zijn bedoeld om terug te kijken: wat is de voortgang van de activiteiten, zijn er naar aanleiding van de evaluatie al conclusies te trekken? En hier vervolgens op te anticiperen voor de toekomst: wat hebben we hiervan geleerd? Wat kunnen we doen om tot verbeteringen te komen? </a:t>
            </a:r>
          </a:p>
        </p:txBody>
      </p:sp>
      <p:sp>
        <p:nvSpPr>
          <p:cNvPr id="6" name="Subtitle 5">
            <a:extLst>
              <a:ext uri="{FF2B5EF4-FFF2-40B4-BE49-F238E27FC236}">
                <a16:creationId xmlns:a16="http://schemas.microsoft.com/office/drawing/2014/main" id="{FD116BD6-5754-42DD-8BFD-16D9D68AF076}"/>
              </a:ext>
            </a:extLst>
          </p:cNvPr>
          <p:cNvSpPr>
            <a:spLocks noGrp="1"/>
          </p:cNvSpPr>
          <p:nvPr>
            <p:ph type="subTitle" idx="13"/>
          </p:nvPr>
        </p:nvSpPr>
        <p:spPr/>
        <p:txBody>
          <a:bodyPr/>
          <a:lstStyle/>
          <a:p>
            <a:r>
              <a:rPr lang="nl-NL" dirty="0"/>
              <a:t>Monitoren, leren, doorontwikkelen, bijschaven  </a:t>
            </a:r>
          </a:p>
        </p:txBody>
      </p:sp>
      <p:sp>
        <p:nvSpPr>
          <p:cNvPr id="7" name="Slide Number Placeholder 6">
            <a:extLst>
              <a:ext uri="{FF2B5EF4-FFF2-40B4-BE49-F238E27FC236}">
                <a16:creationId xmlns:a16="http://schemas.microsoft.com/office/drawing/2014/main" id="{3E0863C1-6317-4C6A-9247-16F3E9C1458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EA643AEA-91DC-4B46-8B04-902D1DF017DE}"/>
              </a:ext>
            </a:extLst>
          </p:cNvPr>
          <p:cNvPicPr>
            <a:picLocks noChangeAspect="1"/>
          </p:cNvPicPr>
          <p:nvPr/>
        </p:nvPicPr>
        <p:blipFill>
          <a:blip r:embed="rId3"/>
          <a:stretch>
            <a:fillRect/>
          </a:stretch>
        </p:blipFill>
        <p:spPr>
          <a:xfrm>
            <a:off x="8068129" y="213706"/>
            <a:ext cx="894441" cy="894441"/>
          </a:xfrm>
          <a:prstGeom prst="rect">
            <a:avLst/>
          </a:prstGeom>
        </p:spPr>
      </p:pic>
    </p:spTree>
    <p:extLst>
      <p:ext uri="{BB962C8B-B14F-4D97-AF65-F5344CB8AC3E}">
        <p14:creationId xmlns:p14="http://schemas.microsoft.com/office/powerpoint/2010/main" val="1104442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4D812-60D9-41DF-B82A-8AB91F2B92B8}"/>
              </a:ext>
            </a:extLst>
          </p:cNvPr>
          <p:cNvSpPr>
            <a:spLocks noGrp="1"/>
          </p:cNvSpPr>
          <p:nvPr>
            <p:ph type="title"/>
          </p:nvPr>
        </p:nvSpPr>
        <p:spPr/>
        <p:txBody>
          <a:bodyPr>
            <a:normAutofit fontScale="90000"/>
          </a:bodyPr>
          <a:lstStyle/>
          <a:p>
            <a:r>
              <a:rPr lang="nl-NL" dirty="0"/>
              <a:t>Tips</a:t>
            </a:r>
          </a:p>
        </p:txBody>
      </p:sp>
      <p:sp>
        <p:nvSpPr>
          <p:cNvPr id="3" name="Tijdelijke aanduiding voor inhoud 2">
            <a:extLst>
              <a:ext uri="{FF2B5EF4-FFF2-40B4-BE49-F238E27FC236}">
                <a16:creationId xmlns:a16="http://schemas.microsoft.com/office/drawing/2014/main" id="{633A6072-7A50-4992-866D-AD338E32B9B9}"/>
              </a:ext>
            </a:extLst>
          </p:cNvPr>
          <p:cNvSpPr>
            <a:spLocks noGrp="1"/>
          </p:cNvSpPr>
          <p:nvPr>
            <p:ph idx="1"/>
          </p:nvPr>
        </p:nvSpPr>
        <p:spPr>
          <a:xfrm>
            <a:off x="628650" y="1369219"/>
            <a:ext cx="7886700" cy="3356838"/>
          </a:xfrm>
        </p:spPr>
        <p:txBody>
          <a:bodyPr>
            <a:normAutofit fontScale="92500" lnSpcReduction="10000"/>
          </a:bodyPr>
          <a:lstStyle/>
          <a:p>
            <a:r>
              <a:rPr lang="nl-NL" dirty="0"/>
              <a:t>Focus op het realiseren van zowel korte termijn resultaten en lange termijn effecten. </a:t>
            </a:r>
          </a:p>
          <a:p>
            <a:r>
              <a:rPr lang="nl-NL" dirty="0"/>
              <a:t>Denk goed na over wát je meet, anders zegt de rapportage niets. </a:t>
            </a:r>
          </a:p>
          <a:p>
            <a:r>
              <a:rPr lang="nl-NL" dirty="0"/>
              <a:t>Stel een vertrekpunt vast. </a:t>
            </a:r>
          </a:p>
          <a:p>
            <a:r>
              <a:rPr lang="nl-NL" dirty="0"/>
              <a:t>Houd de rapportage eenvoudig – en daarmee krachtig.</a:t>
            </a:r>
          </a:p>
          <a:p>
            <a:r>
              <a:rPr lang="nl-NL" dirty="0"/>
              <a:t>Probeer eens een procentuele schatting te geven: hoe ver is het project/de actielijn/het initiatief op weg om haar doelstelling te behalen? </a:t>
            </a:r>
          </a:p>
          <a:p>
            <a:r>
              <a:rPr lang="nl-NL" dirty="0"/>
              <a:t>Voor die procentuele schatting zou u ook de mijlpalen kunnen gebruiken: hoeveel mijlpalen zijn er al gepasseerd?</a:t>
            </a:r>
          </a:p>
          <a:p>
            <a:endParaRPr lang="nl-NL" dirty="0"/>
          </a:p>
          <a:p>
            <a:r>
              <a:rPr lang="nl-NL" dirty="0"/>
              <a:t>En: </a:t>
            </a:r>
            <a:r>
              <a:rPr lang="nl-NL" i="1" dirty="0"/>
              <a:t>creëer een cultuur waarin slecht nieuws gemeld mag worden. Dat voorkomt verrassingen</a:t>
            </a:r>
            <a:r>
              <a:rPr lang="nl-NL" dirty="0"/>
              <a:t>.</a:t>
            </a:r>
          </a:p>
          <a:p>
            <a:endParaRPr lang="nl-NL" dirty="0"/>
          </a:p>
        </p:txBody>
      </p:sp>
      <p:sp>
        <p:nvSpPr>
          <p:cNvPr id="4" name="Ondertitel 3">
            <a:extLst>
              <a:ext uri="{FF2B5EF4-FFF2-40B4-BE49-F238E27FC236}">
                <a16:creationId xmlns:a16="http://schemas.microsoft.com/office/drawing/2014/main" id="{BA00BA60-176C-4498-AB3D-40601256B21C}"/>
              </a:ext>
            </a:extLst>
          </p:cNvPr>
          <p:cNvSpPr>
            <a:spLocks noGrp="1"/>
          </p:cNvSpPr>
          <p:nvPr>
            <p:ph type="subTitle" idx="13"/>
          </p:nvPr>
        </p:nvSpPr>
        <p:spPr/>
        <p:txBody>
          <a:bodyPr/>
          <a:lstStyle/>
          <a:p>
            <a:endParaRPr lang="nl-NL" dirty="0"/>
          </a:p>
        </p:txBody>
      </p:sp>
      <p:sp>
        <p:nvSpPr>
          <p:cNvPr id="5" name="Tijdelijke aanduiding voor dianummer 4">
            <a:extLst>
              <a:ext uri="{FF2B5EF4-FFF2-40B4-BE49-F238E27FC236}">
                <a16:creationId xmlns:a16="http://schemas.microsoft.com/office/drawing/2014/main" id="{971B77C8-800D-4E5E-A51E-DF81D844F11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12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C6920-7097-44BD-95FB-214837A49CA7}"/>
              </a:ext>
            </a:extLst>
          </p:cNvPr>
          <p:cNvPicPr>
            <a:picLocks noChangeAspect="1"/>
          </p:cNvPicPr>
          <p:nvPr/>
        </p:nvPicPr>
        <p:blipFill>
          <a:blip r:embed="rId3"/>
          <a:stretch>
            <a:fillRect/>
          </a:stretch>
        </p:blipFill>
        <p:spPr>
          <a:xfrm>
            <a:off x="7367359" y="279080"/>
            <a:ext cx="1532111" cy="1021407"/>
          </a:xfrm>
          <a:prstGeom prst="rect">
            <a:avLst/>
          </a:prstGeom>
        </p:spPr>
      </p:pic>
      <p:sp>
        <p:nvSpPr>
          <p:cNvPr id="2" name="Title 1">
            <a:extLst>
              <a:ext uri="{FF2B5EF4-FFF2-40B4-BE49-F238E27FC236}">
                <a16:creationId xmlns:a16="http://schemas.microsoft.com/office/drawing/2014/main" id="{C3A55CA2-0EAB-4DCE-ACCB-A89C44DC8FBD}"/>
              </a:ext>
            </a:extLst>
          </p:cNvPr>
          <p:cNvSpPr>
            <a:spLocks noGrp="1"/>
          </p:cNvSpPr>
          <p:nvPr>
            <p:ph type="title"/>
          </p:nvPr>
        </p:nvSpPr>
        <p:spPr/>
        <p:txBody>
          <a:bodyPr>
            <a:normAutofit fontScale="90000"/>
          </a:bodyPr>
          <a:lstStyle/>
          <a:p>
            <a:r>
              <a:rPr lang="en-US" dirty="0"/>
              <a:t>Rapportage Seven keys to </a:t>
            </a:r>
            <a:r>
              <a:rPr lang="nl-NL" dirty="0"/>
              <a:t>succes</a:t>
            </a:r>
          </a:p>
        </p:txBody>
      </p:sp>
      <p:sp>
        <p:nvSpPr>
          <p:cNvPr id="7" name="Subtitle 6">
            <a:extLst>
              <a:ext uri="{FF2B5EF4-FFF2-40B4-BE49-F238E27FC236}">
                <a16:creationId xmlns:a16="http://schemas.microsoft.com/office/drawing/2014/main" id="{DADAAE9B-276A-4F0F-B5F7-4F01D67C2421}"/>
              </a:ext>
            </a:extLst>
          </p:cNvPr>
          <p:cNvSpPr>
            <a:spLocks noGrp="1"/>
          </p:cNvSpPr>
          <p:nvPr>
            <p:ph type="subTitle" idx="13"/>
          </p:nvPr>
        </p:nvSpPr>
        <p:spPr/>
        <p:txBody>
          <a:bodyPr/>
          <a:lstStyle/>
          <a:p>
            <a:r>
              <a:rPr lang="en-US" dirty="0"/>
              <a:t>Manier om de voortgang voor uzelf te bewaken per project</a:t>
            </a:r>
            <a:endParaRPr lang="nl-NL" dirty="0"/>
          </a:p>
        </p:txBody>
      </p:sp>
      <p:sp>
        <p:nvSpPr>
          <p:cNvPr id="204" name="Slide Number Placeholder 203">
            <a:extLst>
              <a:ext uri="{FF2B5EF4-FFF2-40B4-BE49-F238E27FC236}">
                <a16:creationId xmlns:a16="http://schemas.microsoft.com/office/drawing/2014/main" id="{B18DF8B8-923E-448E-9973-18AC56A36C9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65A70148-6933-4FE4-B276-0FBB88BC3E4E}"/>
              </a:ext>
            </a:extLst>
          </p:cNvPr>
          <p:cNvPicPr>
            <a:picLocks noChangeAspect="1"/>
          </p:cNvPicPr>
          <p:nvPr/>
        </p:nvPicPr>
        <p:blipFill>
          <a:blip r:embed="rId4"/>
          <a:stretch>
            <a:fillRect/>
          </a:stretch>
        </p:blipFill>
        <p:spPr>
          <a:xfrm>
            <a:off x="628650" y="1810745"/>
            <a:ext cx="5781158" cy="3241402"/>
          </a:xfrm>
          <a:prstGeom prst="rect">
            <a:avLst/>
          </a:prstGeom>
        </p:spPr>
      </p:pic>
      <p:sp>
        <p:nvSpPr>
          <p:cNvPr id="8" name="Rectangle 7">
            <a:extLst>
              <a:ext uri="{FF2B5EF4-FFF2-40B4-BE49-F238E27FC236}">
                <a16:creationId xmlns:a16="http://schemas.microsoft.com/office/drawing/2014/main" id="{55D19769-2BCE-4568-B82A-00914E8D9EF1}"/>
              </a:ext>
            </a:extLst>
          </p:cNvPr>
          <p:cNvSpPr/>
          <p:nvPr/>
        </p:nvSpPr>
        <p:spPr>
          <a:xfrm>
            <a:off x="654078" y="1160279"/>
            <a:ext cx="1603670" cy="510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Overall status</a:t>
            </a:r>
            <a:endParaRPr lang="nl-NL" sz="1800" b="1" dirty="0">
              <a:solidFill>
                <a:schemeClr val="tx1"/>
              </a:solidFill>
            </a:endParaRPr>
          </a:p>
        </p:txBody>
      </p:sp>
      <p:sp>
        <p:nvSpPr>
          <p:cNvPr id="9" name="Rectangle 8">
            <a:extLst>
              <a:ext uri="{FF2B5EF4-FFF2-40B4-BE49-F238E27FC236}">
                <a16:creationId xmlns:a16="http://schemas.microsoft.com/office/drawing/2014/main" id="{3F16EDF5-5C14-40FB-A397-DE16DD31C56A}"/>
              </a:ext>
            </a:extLst>
          </p:cNvPr>
          <p:cNvSpPr/>
          <p:nvPr/>
        </p:nvSpPr>
        <p:spPr>
          <a:xfrm>
            <a:off x="2257748" y="1160279"/>
            <a:ext cx="1155310" cy="510258"/>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endParaRPr lang="nl-NL" dirty="0"/>
          </a:p>
        </p:txBody>
      </p:sp>
      <p:sp>
        <p:nvSpPr>
          <p:cNvPr id="11" name="Oval 10">
            <a:extLst>
              <a:ext uri="{FF2B5EF4-FFF2-40B4-BE49-F238E27FC236}">
                <a16:creationId xmlns:a16="http://schemas.microsoft.com/office/drawing/2014/main" id="{7A27C54E-BD24-4FFC-AD32-442E18EF9A4B}"/>
              </a:ext>
            </a:extLst>
          </p:cNvPr>
          <p:cNvSpPr>
            <a:spLocks noChangeArrowheads="1"/>
          </p:cNvSpPr>
          <p:nvPr/>
        </p:nvSpPr>
        <p:spPr bwMode="blackWhite">
          <a:xfrm>
            <a:off x="2683258" y="1263072"/>
            <a:ext cx="352841" cy="304672"/>
          </a:xfrm>
          <a:prstGeom prst="ellipse">
            <a:avLst/>
          </a:prstGeom>
          <a:solidFill>
            <a:srgbClr val="FF0000"/>
          </a:solidFill>
          <a:ln w="19050">
            <a:noFill/>
            <a:round/>
            <a:headEnd/>
            <a:tailEnd/>
          </a:ln>
          <a:effectLst/>
          <a:ex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nl-NL" altLang="nl-NL" sz="1523" b="1" dirty="0">
              <a:solidFill>
                <a:schemeClr val="bg1"/>
              </a:solidFill>
            </a:endParaRPr>
          </a:p>
        </p:txBody>
      </p:sp>
      <p:sp>
        <p:nvSpPr>
          <p:cNvPr id="10" name="TextBox 9">
            <a:extLst>
              <a:ext uri="{FF2B5EF4-FFF2-40B4-BE49-F238E27FC236}">
                <a16:creationId xmlns:a16="http://schemas.microsoft.com/office/drawing/2014/main" id="{315D3CD3-5F11-4F4C-A127-0A29F805388C}"/>
              </a:ext>
            </a:extLst>
          </p:cNvPr>
          <p:cNvSpPr txBox="1"/>
          <p:nvPr/>
        </p:nvSpPr>
        <p:spPr>
          <a:xfrm>
            <a:off x="3113205" y="1235914"/>
            <a:ext cx="299853" cy="369332"/>
          </a:xfrm>
          <a:prstGeom prst="rect">
            <a:avLst/>
          </a:prstGeom>
          <a:noFill/>
        </p:spPr>
        <p:txBody>
          <a:bodyPr wrap="square" rtlCol="0">
            <a:spAutoFit/>
          </a:bodyPr>
          <a:lstStyle/>
          <a:p>
            <a:r>
              <a:rPr lang="en-US" sz="1800" dirty="0">
                <a:solidFill>
                  <a:schemeClr val="bg1">
                    <a:lumMod val="50000"/>
                  </a:schemeClr>
                </a:solidFill>
                <a:latin typeface="Basic Sans Bold"/>
              </a:rPr>
              <a:t>R</a:t>
            </a:r>
            <a:endParaRPr lang="nl-NL" sz="1800" dirty="0">
              <a:solidFill>
                <a:schemeClr val="bg1">
                  <a:lumMod val="50000"/>
                </a:schemeClr>
              </a:solidFill>
              <a:latin typeface="Basic Sans Bold"/>
            </a:endParaRPr>
          </a:p>
        </p:txBody>
      </p:sp>
    </p:spTree>
    <p:extLst>
      <p:ext uri="{BB962C8B-B14F-4D97-AF65-F5344CB8AC3E}">
        <p14:creationId xmlns:p14="http://schemas.microsoft.com/office/powerpoint/2010/main" val="243520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3D84853-4DDB-4EAD-8836-4F3B036FFAF7}"/>
              </a:ext>
            </a:extLst>
          </p:cNvPr>
          <p:cNvPicPr>
            <a:picLocks noChangeAspect="1"/>
          </p:cNvPicPr>
          <p:nvPr/>
        </p:nvPicPr>
        <p:blipFill>
          <a:blip r:embed="rId3"/>
          <a:stretch>
            <a:fillRect/>
          </a:stretch>
        </p:blipFill>
        <p:spPr>
          <a:xfrm>
            <a:off x="7367359" y="279080"/>
            <a:ext cx="1532111" cy="1021407"/>
          </a:xfrm>
          <a:prstGeom prst="rect">
            <a:avLst/>
          </a:prstGeom>
        </p:spPr>
      </p:pic>
      <p:sp>
        <p:nvSpPr>
          <p:cNvPr id="2" name="Title 1">
            <a:extLst>
              <a:ext uri="{FF2B5EF4-FFF2-40B4-BE49-F238E27FC236}">
                <a16:creationId xmlns:a16="http://schemas.microsoft.com/office/drawing/2014/main" id="{28D536C2-9240-4ACA-A8B5-4A9444070F54}"/>
              </a:ext>
            </a:extLst>
          </p:cNvPr>
          <p:cNvSpPr>
            <a:spLocks noGrp="1"/>
          </p:cNvSpPr>
          <p:nvPr>
            <p:ph type="title"/>
          </p:nvPr>
        </p:nvSpPr>
        <p:spPr/>
        <p:txBody>
          <a:bodyPr>
            <a:normAutofit fontScale="90000"/>
          </a:bodyPr>
          <a:lstStyle/>
          <a:p>
            <a:r>
              <a:rPr lang="en-US" dirty="0"/>
              <a:t>Mijlpalen - voortgang</a:t>
            </a:r>
            <a:endParaRPr lang="nl-NL" dirty="0"/>
          </a:p>
        </p:txBody>
      </p:sp>
      <p:sp>
        <p:nvSpPr>
          <p:cNvPr id="4" name="Subtitle 3">
            <a:extLst>
              <a:ext uri="{FF2B5EF4-FFF2-40B4-BE49-F238E27FC236}">
                <a16:creationId xmlns:a16="http://schemas.microsoft.com/office/drawing/2014/main" id="{0A118C8D-B0FC-47C7-8591-F4B5CE94485C}"/>
              </a:ext>
            </a:extLst>
          </p:cNvPr>
          <p:cNvSpPr>
            <a:spLocks noGrp="1"/>
          </p:cNvSpPr>
          <p:nvPr>
            <p:ph type="subTitle" idx="13"/>
          </p:nvPr>
        </p:nvSpPr>
        <p:spPr/>
        <p:txBody>
          <a:bodyPr/>
          <a:lstStyle/>
          <a:p>
            <a:r>
              <a:rPr lang="en-US" dirty="0"/>
              <a:t>Per project</a:t>
            </a:r>
            <a:endParaRPr lang="nl-NL" dirty="0"/>
          </a:p>
        </p:txBody>
      </p:sp>
      <p:sp>
        <p:nvSpPr>
          <p:cNvPr id="5" name="Slide Number Placeholder 4">
            <a:extLst>
              <a:ext uri="{FF2B5EF4-FFF2-40B4-BE49-F238E27FC236}">
                <a16:creationId xmlns:a16="http://schemas.microsoft.com/office/drawing/2014/main" id="{8FAF7C90-CD93-4254-B0BD-4CF11175445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2AA5FB95-4DD8-4D77-94B8-C6599A3EA51D}"/>
              </a:ext>
            </a:extLst>
          </p:cNvPr>
          <p:cNvPicPr>
            <a:picLocks noChangeAspect="1"/>
          </p:cNvPicPr>
          <p:nvPr/>
        </p:nvPicPr>
        <p:blipFill rotWithShape="1">
          <a:blip r:embed="rId4"/>
          <a:srcRect l="4302" t="26625" r="9594" b="18387"/>
          <a:stretch/>
        </p:blipFill>
        <p:spPr>
          <a:xfrm>
            <a:off x="724137" y="1267399"/>
            <a:ext cx="7742104" cy="3296095"/>
          </a:xfrm>
          <a:prstGeom prst="rect">
            <a:avLst/>
          </a:prstGeom>
        </p:spPr>
      </p:pic>
    </p:spTree>
    <p:extLst>
      <p:ext uri="{BB962C8B-B14F-4D97-AF65-F5344CB8AC3E}">
        <p14:creationId xmlns:p14="http://schemas.microsoft.com/office/powerpoint/2010/main" val="235696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737A3-4BA3-4564-A2C5-45908D8DBACD}"/>
              </a:ext>
            </a:extLst>
          </p:cNvPr>
          <p:cNvPicPr>
            <a:picLocks noChangeAspect="1"/>
          </p:cNvPicPr>
          <p:nvPr/>
        </p:nvPicPr>
        <p:blipFill>
          <a:blip r:embed="rId2"/>
          <a:stretch>
            <a:fillRect/>
          </a:stretch>
        </p:blipFill>
        <p:spPr>
          <a:xfrm>
            <a:off x="1840024" y="204788"/>
            <a:ext cx="5216083" cy="4733924"/>
          </a:xfrm>
          <a:prstGeom prst="rect">
            <a:avLst/>
          </a:prstGeom>
        </p:spPr>
      </p:pic>
      <p:sp>
        <p:nvSpPr>
          <p:cNvPr id="2" name="Slide Number Placeholder 1">
            <a:extLst>
              <a:ext uri="{FF2B5EF4-FFF2-40B4-BE49-F238E27FC236}">
                <a16:creationId xmlns:a16="http://schemas.microsoft.com/office/drawing/2014/main" id="{AE399A39-1DA5-4C8C-83AA-2B292237A87D}"/>
              </a:ext>
            </a:extLst>
          </p:cNvPr>
          <p:cNvSpPr>
            <a:spLocks noGrp="1"/>
          </p:cNvSpPr>
          <p:nvPr>
            <p:ph type="sldNum" sz="quarter" idx="12"/>
          </p:nvPr>
        </p:nvSpPr>
        <p:spPr/>
        <p:txBody>
          <a:bodyPr/>
          <a:lstStyle/>
          <a:p>
            <a:fld id="{736C06FA-3C39-4AB7-A107-9E7CB4CF896B}" type="slidenum">
              <a:rPr lang="nl-NL" smtClean="0"/>
              <a:t>28</a:t>
            </a:fld>
            <a:endParaRPr lang="nl-NL" dirty="0"/>
          </a:p>
        </p:txBody>
      </p:sp>
    </p:spTree>
    <p:extLst>
      <p:ext uri="{BB962C8B-B14F-4D97-AF65-F5344CB8AC3E}">
        <p14:creationId xmlns:p14="http://schemas.microsoft.com/office/powerpoint/2010/main" val="6942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4396D0-7F79-4444-AFB2-821BE4A644E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5F49796-B89E-4C53-83BA-26640D5FBAAF}"/>
              </a:ext>
            </a:extLst>
          </p:cNvPr>
          <p:cNvPicPr>
            <a:picLocks noChangeAspect="1"/>
          </p:cNvPicPr>
          <p:nvPr/>
        </p:nvPicPr>
        <p:blipFill>
          <a:blip r:embed="rId3"/>
          <a:stretch>
            <a:fillRect/>
          </a:stretch>
        </p:blipFill>
        <p:spPr>
          <a:xfrm>
            <a:off x="1688480" y="997697"/>
            <a:ext cx="5362437" cy="3671731"/>
          </a:xfrm>
          <a:prstGeom prst="rect">
            <a:avLst/>
          </a:prstGeom>
        </p:spPr>
      </p:pic>
      <p:sp>
        <p:nvSpPr>
          <p:cNvPr id="7" name="Title 6">
            <a:extLst>
              <a:ext uri="{FF2B5EF4-FFF2-40B4-BE49-F238E27FC236}">
                <a16:creationId xmlns:a16="http://schemas.microsoft.com/office/drawing/2014/main" id="{2BB35C0D-896D-42DC-B4E3-49BC5A3B24BE}"/>
              </a:ext>
            </a:extLst>
          </p:cNvPr>
          <p:cNvSpPr>
            <a:spLocks noGrp="1"/>
          </p:cNvSpPr>
          <p:nvPr>
            <p:ph type="title"/>
          </p:nvPr>
        </p:nvSpPr>
        <p:spPr>
          <a:xfrm>
            <a:off x="628650" y="273845"/>
            <a:ext cx="7886700" cy="549129"/>
          </a:xfrm>
        </p:spPr>
        <p:txBody>
          <a:bodyPr>
            <a:noAutofit/>
          </a:bodyPr>
          <a:lstStyle/>
          <a:p>
            <a:r>
              <a:rPr lang="nl-NL" sz="3200" dirty="0"/>
              <a:t>Samenwerkingsovereenkomst ondertekenen</a:t>
            </a:r>
          </a:p>
        </p:txBody>
      </p:sp>
    </p:spTree>
    <p:extLst>
      <p:ext uri="{BB962C8B-B14F-4D97-AF65-F5344CB8AC3E}">
        <p14:creationId xmlns:p14="http://schemas.microsoft.com/office/powerpoint/2010/main" val="107064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2092A-BD1D-407F-B7F2-F01BAA0AEE29}"/>
              </a:ext>
            </a:extLst>
          </p:cNvPr>
          <p:cNvSpPr>
            <a:spLocks noGrp="1"/>
          </p:cNvSpPr>
          <p:nvPr>
            <p:ph type="title"/>
          </p:nvPr>
        </p:nvSpPr>
        <p:spPr>
          <a:xfrm>
            <a:off x="5059971" y="1337969"/>
            <a:ext cx="3483937" cy="2166835"/>
          </a:xfrm>
        </p:spPr>
        <p:txBody>
          <a:bodyPr vert="horz" lIns="91440" tIns="45720" rIns="91440" bIns="45720" rtlCol="0" anchor="b">
            <a:normAutofit/>
          </a:bodyPr>
          <a:lstStyle/>
          <a:p>
            <a:r>
              <a:rPr lang="en-US" sz="4000" b="1" dirty="0">
                <a:solidFill>
                  <a:schemeClr val="bg1"/>
                </a:solidFill>
                <a:latin typeface="Basic Sans Bold"/>
              </a:rPr>
              <a:t>Terug- &amp; vooruitblik</a:t>
            </a:r>
          </a:p>
        </p:txBody>
      </p:sp>
      <p:sp>
        <p:nvSpPr>
          <p:cNvPr id="6" name="Text Placeholder 5">
            <a:extLst>
              <a:ext uri="{FF2B5EF4-FFF2-40B4-BE49-F238E27FC236}">
                <a16:creationId xmlns:a16="http://schemas.microsoft.com/office/drawing/2014/main" id="{4F067A7F-687A-42BC-8849-155C28D267E4}"/>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pic>
        <p:nvPicPr>
          <p:cNvPr id="3" name="Picture 2" descr="A view of a city street in front of a mirror&#10;&#10;Description automatically generated">
            <a:extLst>
              <a:ext uri="{FF2B5EF4-FFF2-40B4-BE49-F238E27FC236}">
                <a16:creationId xmlns:a16="http://schemas.microsoft.com/office/drawing/2014/main" id="{2B7CDD5C-7F6C-4B6E-BAD0-0F483E4B34E0}"/>
              </a:ext>
            </a:extLst>
          </p:cNvPr>
          <p:cNvPicPr>
            <a:picLocks noChangeAspect="1"/>
          </p:cNvPicPr>
          <p:nvPr/>
        </p:nvPicPr>
        <p:blipFill rotWithShape="1">
          <a:blip r:embed="rId3"/>
          <a:srcRect l="23534" r="30131" b="1"/>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36318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close up of a piece of paper&#10;&#10;Description generated with high confidence">
            <a:extLst>
              <a:ext uri="{FF2B5EF4-FFF2-40B4-BE49-F238E27FC236}">
                <a16:creationId xmlns:a16="http://schemas.microsoft.com/office/drawing/2014/main" id="{AD0774D6-D6E0-4879-ABD0-4CC728F0CC99}"/>
              </a:ext>
            </a:extLst>
          </p:cNvPr>
          <p:cNvPicPr>
            <a:picLocks noChangeAspect="1"/>
          </p:cNvPicPr>
          <p:nvPr/>
        </p:nvPicPr>
        <p:blipFill rotWithShape="1">
          <a:blip r:embed="rId3">
            <a:extLst>
              <a:ext uri="{28A0092B-C50C-407E-A947-70E740481C1C}">
                <a14:useLocalDpi xmlns:a14="http://schemas.microsoft.com/office/drawing/2010/main" val="0"/>
              </a:ext>
            </a:extLst>
          </a:blip>
          <a:srcRect l="13684" r="6943"/>
          <a:stretch/>
        </p:blipFill>
        <p:spPr>
          <a:xfrm>
            <a:off x="0" y="-969"/>
            <a:ext cx="5444449" cy="5144469"/>
          </a:xfrm>
          <a:prstGeom prst="rect">
            <a:avLst/>
          </a:prstGeom>
        </p:spPr>
      </p:pic>
      <p:pic>
        <p:nvPicPr>
          <p:cNvPr id="2050" name="Picture 2" descr="Afbeeldingsresultaat voor ibm png">
            <a:extLst>
              <a:ext uri="{FF2B5EF4-FFF2-40B4-BE49-F238E27FC236}">
                <a16:creationId xmlns:a16="http://schemas.microsoft.com/office/drawing/2014/main" id="{AF1375D0-F407-4B24-938C-070A451C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437" y="2915256"/>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1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DFFA4AB-D1AC-417B-9FBE-F8F4B851F736}"/>
              </a:ext>
            </a:extLst>
          </p:cNvPr>
          <p:cNvCxnSpPr/>
          <p:nvPr/>
        </p:nvCxnSpPr>
        <p:spPr>
          <a:xfrm>
            <a:off x="4572000" y="-24493"/>
            <a:ext cx="0" cy="5143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93643F-7A99-40A7-9FD3-EC474351D923}"/>
              </a:ext>
            </a:extLst>
          </p:cNvPr>
          <p:cNvCxnSpPr>
            <a:cxnSpLocks/>
          </p:cNvCxnSpPr>
          <p:nvPr/>
        </p:nvCxnSpPr>
        <p:spPr>
          <a:xfrm flipV="1">
            <a:off x="0" y="2514600"/>
            <a:ext cx="9144000" cy="57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53358B-5648-4DC3-A2CE-F1A0C3056B03}"/>
              </a:ext>
            </a:extLst>
          </p:cNvPr>
          <p:cNvSpPr txBox="1"/>
          <p:nvPr/>
        </p:nvSpPr>
        <p:spPr>
          <a:xfrm>
            <a:off x="220435" y="135346"/>
            <a:ext cx="1546834" cy="338554"/>
          </a:xfrm>
          <a:prstGeom prst="rect">
            <a:avLst/>
          </a:prstGeom>
          <a:noFill/>
        </p:spPr>
        <p:txBody>
          <a:bodyPr wrap="none" rtlCol="0">
            <a:spAutoFit/>
          </a:bodyPr>
          <a:lstStyle/>
          <a:p>
            <a:r>
              <a:rPr lang="nl-NL" sz="1600" b="1" dirty="0"/>
              <a:t>WB1: Regiovisie</a:t>
            </a:r>
          </a:p>
        </p:txBody>
      </p:sp>
      <p:sp>
        <p:nvSpPr>
          <p:cNvPr id="8" name="TextBox 7">
            <a:extLst>
              <a:ext uri="{FF2B5EF4-FFF2-40B4-BE49-F238E27FC236}">
                <a16:creationId xmlns:a16="http://schemas.microsoft.com/office/drawing/2014/main" id="{32EA12C6-E445-442F-999B-9A722A32D04D}"/>
              </a:ext>
            </a:extLst>
          </p:cNvPr>
          <p:cNvSpPr txBox="1"/>
          <p:nvPr/>
        </p:nvSpPr>
        <p:spPr>
          <a:xfrm>
            <a:off x="7007455" y="115949"/>
            <a:ext cx="1928926" cy="338554"/>
          </a:xfrm>
          <a:prstGeom prst="rect">
            <a:avLst/>
          </a:prstGeom>
          <a:noFill/>
        </p:spPr>
        <p:txBody>
          <a:bodyPr wrap="none" rtlCol="0">
            <a:spAutoFit/>
          </a:bodyPr>
          <a:lstStyle/>
          <a:p>
            <a:r>
              <a:rPr lang="nl-NL" sz="1600" b="1" dirty="0"/>
              <a:t>WB3: Plan on a Page</a:t>
            </a:r>
          </a:p>
        </p:txBody>
      </p:sp>
      <p:sp>
        <p:nvSpPr>
          <p:cNvPr id="9" name="TextBox 8">
            <a:extLst>
              <a:ext uri="{FF2B5EF4-FFF2-40B4-BE49-F238E27FC236}">
                <a16:creationId xmlns:a16="http://schemas.microsoft.com/office/drawing/2014/main" id="{E69A4DF9-6B62-43B8-B88D-2B32F902A637}"/>
              </a:ext>
            </a:extLst>
          </p:cNvPr>
          <p:cNvSpPr txBox="1"/>
          <p:nvPr/>
        </p:nvSpPr>
        <p:spPr>
          <a:xfrm>
            <a:off x="269147" y="4677815"/>
            <a:ext cx="2020681" cy="338554"/>
          </a:xfrm>
          <a:prstGeom prst="rect">
            <a:avLst/>
          </a:prstGeom>
          <a:noFill/>
        </p:spPr>
        <p:txBody>
          <a:bodyPr wrap="none" rtlCol="0">
            <a:spAutoFit/>
          </a:bodyPr>
          <a:lstStyle/>
          <a:p>
            <a:r>
              <a:rPr lang="nl-NL" sz="1600" b="1" dirty="0"/>
              <a:t>WB2: Design Thinking</a:t>
            </a:r>
          </a:p>
        </p:txBody>
      </p:sp>
      <p:sp>
        <p:nvSpPr>
          <p:cNvPr id="11" name="Rectangle 10">
            <a:extLst>
              <a:ext uri="{FF2B5EF4-FFF2-40B4-BE49-F238E27FC236}">
                <a16:creationId xmlns:a16="http://schemas.microsoft.com/office/drawing/2014/main" id="{111CA759-9A8E-4613-A568-0F978F98D5DA}"/>
              </a:ext>
            </a:extLst>
          </p:cNvPr>
          <p:cNvSpPr/>
          <p:nvPr/>
        </p:nvSpPr>
        <p:spPr>
          <a:xfrm>
            <a:off x="8068501" y="4097086"/>
            <a:ext cx="949145" cy="1069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4DD84D90-F130-4E3D-B51D-2B95E14E09F1}"/>
              </a:ext>
            </a:extLst>
          </p:cNvPr>
          <p:cNvSpPr txBox="1"/>
          <p:nvPr/>
        </p:nvSpPr>
        <p:spPr>
          <a:xfrm>
            <a:off x="6464658" y="4752586"/>
            <a:ext cx="2608984" cy="338554"/>
          </a:xfrm>
          <a:prstGeom prst="rect">
            <a:avLst/>
          </a:prstGeom>
          <a:noFill/>
        </p:spPr>
        <p:txBody>
          <a:bodyPr wrap="none" rtlCol="0">
            <a:spAutoFit/>
          </a:bodyPr>
          <a:lstStyle/>
          <a:p>
            <a:r>
              <a:rPr lang="nl-NL" sz="1600" b="1" dirty="0"/>
              <a:t>WB4: Plan on a page vervolg</a:t>
            </a:r>
          </a:p>
        </p:txBody>
      </p:sp>
      <p:pic>
        <p:nvPicPr>
          <p:cNvPr id="15" name="Picture 14" descr="A close up of a sign&#10;&#10;Description automatically generated">
            <a:extLst>
              <a:ext uri="{FF2B5EF4-FFF2-40B4-BE49-F238E27FC236}">
                <a16:creationId xmlns:a16="http://schemas.microsoft.com/office/drawing/2014/main" id="{26D7C306-8A54-41ED-ABFE-72C17ABB154D}"/>
              </a:ext>
            </a:extLst>
          </p:cNvPr>
          <p:cNvPicPr>
            <a:picLocks noChangeAspect="1"/>
          </p:cNvPicPr>
          <p:nvPr/>
        </p:nvPicPr>
        <p:blipFill>
          <a:blip r:embed="rId3"/>
          <a:stretch>
            <a:fillRect/>
          </a:stretch>
        </p:blipFill>
        <p:spPr>
          <a:xfrm>
            <a:off x="232100" y="723272"/>
            <a:ext cx="1102014" cy="1004225"/>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0AB7DDC-6E42-4A83-9507-1574D8BB8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 y="3069029"/>
            <a:ext cx="1220123" cy="1220123"/>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D912C28E-E2DE-44EB-B2EA-2865FC10B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574" y="1034972"/>
            <a:ext cx="834788" cy="857181"/>
          </a:xfrm>
          <a:prstGeom prst="rect">
            <a:avLst/>
          </a:prstGeom>
        </p:spPr>
      </p:pic>
      <p:pic>
        <p:nvPicPr>
          <p:cNvPr id="24" name="Picture 23">
            <a:extLst>
              <a:ext uri="{FF2B5EF4-FFF2-40B4-BE49-F238E27FC236}">
                <a16:creationId xmlns:a16="http://schemas.microsoft.com/office/drawing/2014/main" id="{9BF4C79F-61AB-428B-B613-1BDFAAAEB2F3}"/>
              </a:ext>
            </a:extLst>
          </p:cNvPr>
          <p:cNvPicPr>
            <a:picLocks noChangeAspect="1"/>
          </p:cNvPicPr>
          <p:nvPr/>
        </p:nvPicPr>
        <p:blipFill>
          <a:blip r:embed="rId6"/>
          <a:stretch>
            <a:fillRect/>
          </a:stretch>
        </p:blipFill>
        <p:spPr>
          <a:xfrm>
            <a:off x="8051530" y="2697944"/>
            <a:ext cx="952323" cy="652068"/>
          </a:xfrm>
          <a:prstGeom prst="rect">
            <a:avLst/>
          </a:prstGeom>
        </p:spPr>
      </p:pic>
      <p:pic>
        <p:nvPicPr>
          <p:cNvPr id="26" name="Picture 25">
            <a:extLst>
              <a:ext uri="{FF2B5EF4-FFF2-40B4-BE49-F238E27FC236}">
                <a16:creationId xmlns:a16="http://schemas.microsoft.com/office/drawing/2014/main" id="{E74BEBB8-D824-461B-958D-BE3DB0AFB708}"/>
              </a:ext>
            </a:extLst>
          </p:cNvPr>
          <p:cNvPicPr>
            <a:picLocks noChangeAspect="1"/>
          </p:cNvPicPr>
          <p:nvPr/>
        </p:nvPicPr>
        <p:blipFill>
          <a:blip r:embed="rId7"/>
          <a:stretch>
            <a:fillRect/>
          </a:stretch>
        </p:blipFill>
        <p:spPr>
          <a:xfrm>
            <a:off x="7117650" y="2556292"/>
            <a:ext cx="739753" cy="957626"/>
          </a:xfrm>
          <a:prstGeom prst="rect">
            <a:avLst/>
          </a:prstGeom>
        </p:spPr>
      </p:pic>
      <p:pic>
        <p:nvPicPr>
          <p:cNvPr id="28" name="Picture 27" descr="A close up of a device&#10;&#10;Description automatically generated">
            <a:extLst>
              <a:ext uri="{FF2B5EF4-FFF2-40B4-BE49-F238E27FC236}">
                <a16:creationId xmlns:a16="http://schemas.microsoft.com/office/drawing/2014/main" id="{8F7A63D3-DDEA-4693-BDB3-B91288208DCA}"/>
              </a:ext>
            </a:extLst>
          </p:cNvPr>
          <p:cNvPicPr>
            <a:picLocks noChangeAspect="1"/>
          </p:cNvPicPr>
          <p:nvPr/>
        </p:nvPicPr>
        <p:blipFill>
          <a:blip r:embed="rId8"/>
          <a:stretch>
            <a:fillRect/>
          </a:stretch>
        </p:blipFill>
        <p:spPr>
          <a:xfrm>
            <a:off x="1185281" y="2853807"/>
            <a:ext cx="1600199" cy="960119"/>
          </a:xfrm>
          <a:prstGeom prst="rect">
            <a:avLst/>
          </a:prstGeom>
        </p:spPr>
      </p:pic>
      <p:pic>
        <p:nvPicPr>
          <p:cNvPr id="30" name="Picture 29">
            <a:extLst>
              <a:ext uri="{FF2B5EF4-FFF2-40B4-BE49-F238E27FC236}">
                <a16:creationId xmlns:a16="http://schemas.microsoft.com/office/drawing/2014/main" id="{502CAA9D-1C0B-4476-A554-BCDA86D662DF}"/>
              </a:ext>
            </a:extLst>
          </p:cNvPr>
          <p:cNvPicPr>
            <a:picLocks noChangeAspect="1"/>
          </p:cNvPicPr>
          <p:nvPr/>
        </p:nvPicPr>
        <p:blipFill>
          <a:blip r:embed="rId9"/>
          <a:stretch>
            <a:fillRect/>
          </a:stretch>
        </p:blipFill>
        <p:spPr>
          <a:xfrm>
            <a:off x="2393236" y="247157"/>
            <a:ext cx="1555042" cy="844629"/>
          </a:xfrm>
          <a:prstGeom prst="rect">
            <a:avLst/>
          </a:prstGeom>
        </p:spPr>
      </p:pic>
      <p:sp>
        <p:nvSpPr>
          <p:cNvPr id="33" name="TextBox 32">
            <a:extLst>
              <a:ext uri="{FF2B5EF4-FFF2-40B4-BE49-F238E27FC236}">
                <a16:creationId xmlns:a16="http://schemas.microsoft.com/office/drawing/2014/main" id="{64AAB41B-277D-4A5A-906C-6CBBECC4D014}"/>
              </a:ext>
            </a:extLst>
          </p:cNvPr>
          <p:cNvSpPr txBox="1"/>
          <p:nvPr/>
        </p:nvSpPr>
        <p:spPr>
          <a:xfrm>
            <a:off x="439376" y="1548317"/>
            <a:ext cx="516488" cy="300082"/>
          </a:xfrm>
          <a:prstGeom prst="rect">
            <a:avLst/>
          </a:prstGeom>
          <a:noFill/>
        </p:spPr>
        <p:txBody>
          <a:bodyPr wrap="none" rtlCol="0">
            <a:spAutoFit/>
          </a:bodyPr>
          <a:lstStyle/>
          <a:p>
            <a:r>
              <a:rPr lang="nl-NL" dirty="0"/>
              <a:t>Visie</a:t>
            </a:r>
          </a:p>
        </p:txBody>
      </p:sp>
      <p:sp>
        <p:nvSpPr>
          <p:cNvPr id="34" name="TextBox 33">
            <a:extLst>
              <a:ext uri="{FF2B5EF4-FFF2-40B4-BE49-F238E27FC236}">
                <a16:creationId xmlns:a16="http://schemas.microsoft.com/office/drawing/2014/main" id="{D3E3D115-5584-4251-8F9A-F2DDA89BA991}"/>
              </a:ext>
            </a:extLst>
          </p:cNvPr>
          <p:cNvSpPr txBox="1"/>
          <p:nvPr/>
        </p:nvSpPr>
        <p:spPr>
          <a:xfrm>
            <a:off x="2809711" y="1062672"/>
            <a:ext cx="899029" cy="300082"/>
          </a:xfrm>
          <a:prstGeom prst="rect">
            <a:avLst/>
          </a:prstGeom>
          <a:noFill/>
        </p:spPr>
        <p:txBody>
          <a:bodyPr wrap="none" rtlCol="0">
            <a:spAutoFit/>
          </a:bodyPr>
          <a:lstStyle/>
          <a:p>
            <a:r>
              <a:rPr lang="nl-NL" dirty="0"/>
              <a:t>Kwantiteit</a:t>
            </a:r>
          </a:p>
        </p:txBody>
      </p:sp>
      <p:sp>
        <p:nvSpPr>
          <p:cNvPr id="35" name="TextBox 34">
            <a:extLst>
              <a:ext uri="{FF2B5EF4-FFF2-40B4-BE49-F238E27FC236}">
                <a16:creationId xmlns:a16="http://schemas.microsoft.com/office/drawing/2014/main" id="{71AE5E6B-58C6-471E-86BF-584D5A5EEA5F}"/>
              </a:ext>
            </a:extLst>
          </p:cNvPr>
          <p:cNvSpPr txBox="1"/>
          <p:nvPr/>
        </p:nvSpPr>
        <p:spPr>
          <a:xfrm>
            <a:off x="1248006" y="2169983"/>
            <a:ext cx="1207382" cy="300082"/>
          </a:xfrm>
          <a:prstGeom prst="rect">
            <a:avLst/>
          </a:prstGeom>
          <a:noFill/>
        </p:spPr>
        <p:txBody>
          <a:bodyPr wrap="none" rtlCol="0">
            <a:spAutoFit/>
          </a:bodyPr>
          <a:lstStyle/>
          <a:p>
            <a:r>
              <a:rPr lang="nl-NL" dirty="0"/>
              <a:t>Huidig aanbod</a:t>
            </a:r>
          </a:p>
        </p:txBody>
      </p:sp>
      <p:pic>
        <p:nvPicPr>
          <p:cNvPr id="36" name="Picture 35" descr="A close up of a map&#10;&#10;Description automatically generated">
            <a:extLst>
              <a:ext uri="{FF2B5EF4-FFF2-40B4-BE49-F238E27FC236}">
                <a16:creationId xmlns:a16="http://schemas.microsoft.com/office/drawing/2014/main" id="{7AD3D9C7-7C14-44CC-AE05-1EA535DAD467}"/>
              </a:ext>
            </a:extLst>
          </p:cNvPr>
          <p:cNvPicPr>
            <a:picLocks noChangeAspect="1"/>
          </p:cNvPicPr>
          <p:nvPr/>
        </p:nvPicPr>
        <p:blipFill>
          <a:blip r:embed="rId10"/>
          <a:stretch>
            <a:fillRect/>
          </a:stretch>
        </p:blipFill>
        <p:spPr>
          <a:xfrm>
            <a:off x="1362118" y="1519125"/>
            <a:ext cx="905141" cy="627224"/>
          </a:xfrm>
          <a:prstGeom prst="rect">
            <a:avLst/>
          </a:prstGeom>
        </p:spPr>
      </p:pic>
      <p:sp>
        <p:nvSpPr>
          <p:cNvPr id="39" name="TextBox 38">
            <a:extLst>
              <a:ext uri="{FF2B5EF4-FFF2-40B4-BE49-F238E27FC236}">
                <a16:creationId xmlns:a16="http://schemas.microsoft.com/office/drawing/2014/main" id="{833597E5-3286-4DB9-80DE-A2466069B7C1}"/>
              </a:ext>
            </a:extLst>
          </p:cNvPr>
          <p:cNvSpPr txBox="1"/>
          <p:nvPr/>
        </p:nvSpPr>
        <p:spPr>
          <a:xfrm>
            <a:off x="319468" y="4284165"/>
            <a:ext cx="1005981" cy="507831"/>
          </a:xfrm>
          <a:prstGeom prst="rect">
            <a:avLst/>
          </a:prstGeom>
          <a:noFill/>
        </p:spPr>
        <p:txBody>
          <a:bodyPr wrap="none" rtlCol="0">
            <a:spAutoFit/>
          </a:bodyPr>
          <a:lstStyle/>
          <a:p>
            <a:r>
              <a:rPr lang="nl-NL" dirty="0"/>
              <a:t>Innovatieve</a:t>
            </a:r>
          </a:p>
          <a:p>
            <a:r>
              <a:rPr lang="nl-NL" dirty="0"/>
              <a:t>Ideeën</a:t>
            </a:r>
          </a:p>
        </p:txBody>
      </p:sp>
      <p:pic>
        <p:nvPicPr>
          <p:cNvPr id="41" name="Picture 40" descr="A close up of a light&#10;&#10;Description automatically generated">
            <a:extLst>
              <a:ext uri="{FF2B5EF4-FFF2-40B4-BE49-F238E27FC236}">
                <a16:creationId xmlns:a16="http://schemas.microsoft.com/office/drawing/2014/main" id="{44F2CA5E-BE0E-4C1D-A4B2-3DC7F043C23A}"/>
              </a:ext>
            </a:extLst>
          </p:cNvPr>
          <p:cNvPicPr>
            <a:picLocks noChangeAspect="1"/>
          </p:cNvPicPr>
          <p:nvPr/>
        </p:nvPicPr>
        <p:blipFill>
          <a:blip r:embed="rId11"/>
          <a:stretch>
            <a:fillRect/>
          </a:stretch>
        </p:blipFill>
        <p:spPr>
          <a:xfrm>
            <a:off x="3817371" y="3090285"/>
            <a:ext cx="597512" cy="1493780"/>
          </a:xfrm>
          <a:prstGeom prst="rect">
            <a:avLst/>
          </a:prstGeom>
        </p:spPr>
      </p:pic>
      <p:sp>
        <p:nvSpPr>
          <p:cNvPr id="42" name="TextBox 41">
            <a:extLst>
              <a:ext uri="{FF2B5EF4-FFF2-40B4-BE49-F238E27FC236}">
                <a16:creationId xmlns:a16="http://schemas.microsoft.com/office/drawing/2014/main" id="{8C40321D-DC5C-4D90-B39D-CF3FC2DE7EE9}"/>
              </a:ext>
            </a:extLst>
          </p:cNvPr>
          <p:cNvSpPr txBox="1"/>
          <p:nvPr/>
        </p:nvSpPr>
        <p:spPr>
          <a:xfrm>
            <a:off x="3735678" y="4601704"/>
            <a:ext cx="846707" cy="300082"/>
          </a:xfrm>
          <a:prstGeom prst="rect">
            <a:avLst/>
          </a:prstGeom>
          <a:noFill/>
        </p:spPr>
        <p:txBody>
          <a:bodyPr wrap="none" rtlCol="0">
            <a:spAutoFit/>
          </a:bodyPr>
          <a:lstStyle/>
          <a:p>
            <a:r>
              <a:rPr lang="nl-NL" dirty="0"/>
              <a:t>Mijlpalen</a:t>
            </a:r>
          </a:p>
        </p:txBody>
      </p:sp>
      <p:sp>
        <p:nvSpPr>
          <p:cNvPr id="43" name="TextBox 42">
            <a:extLst>
              <a:ext uri="{FF2B5EF4-FFF2-40B4-BE49-F238E27FC236}">
                <a16:creationId xmlns:a16="http://schemas.microsoft.com/office/drawing/2014/main" id="{02C15305-6AD3-49DC-9999-4FBCB7BCD228}"/>
              </a:ext>
            </a:extLst>
          </p:cNvPr>
          <p:cNvSpPr txBox="1"/>
          <p:nvPr/>
        </p:nvSpPr>
        <p:spPr>
          <a:xfrm>
            <a:off x="1638373" y="3816195"/>
            <a:ext cx="671979" cy="300082"/>
          </a:xfrm>
          <a:prstGeom prst="rect">
            <a:avLst/>
          </a:prstGeom>
          <a:noFill/>
        </p:spPr>
        <p:txBody>
          <a:bodyPr wrap="none" rtlCol="0">
            <a:spAutoFit/>
          </a:bodyPr>
          <a:lstStyle/>
          <a:p>
            <a:r>
              <a:rPr lang="nl-NL" dirty="0"/>
              <a:t>Impact</a:t>
            </a:r>
          </a:p>
        </p:txBody>
      </p:sp>
      <p:pic>
        <p:nvPicPr>
          <p:cNvPr id="45" name="Picture 44" descr="A close up of a logo&#10;&#10;Description automatically generated">
            <a:extLst>
              <a:ext uri="{FF2B5EF4-FFF2-40B4-BE49-F238E27FC236}">
                <a16:creationId xmlns:a16="http://schemas.microsoft.com/office/drawing/2014/main" id="{F044A144-90C9-49DE-A1D6-520161793C40}"/>
              </a:ext>
            </a:extLst>
          </p:cNvPr>
          <p:cNvPicPr>
            <a:picLocks noChangeAspect="1"/>
          </p:cNvPicPr>
          <p:nvPr/>
        </p:nvPicPr>
        <p:blipFill>
          <a:blip r:embed="rId12"/>
          <a:stretch>
            <a:fillRect/>
          </a:stretch>
        </p:blipFill>
        <p:spPr>
          <a:xfrm>
            <a:off x="3133586" y="1431959"/>
            <a:ext cx="623160" cy="839648"/>
          </a:xfrm>
          <a:prstGeom prst="rect">
            <a:avLst/>
          </a:prstGeom>
        </p:spPr>
      </p:pic>
      <p:sp>
        <p:nvSpPr>
          <p:cNvPr id="46" name="TextBox 45">
            <a:extLst>
              <a:ext uri="{FF2B5EF4-FFF2-40B4-BE49-F238E27FC236}">
                <a16:creationId xmlns:a16="http://schemas.microsoft.com/office/drawing/2014/main" id="{41512A58-E3F4-4F1E-8EF6-5BB2484C26CD}"/>
              </a:ext>
            </a:extLst>
          </p:cNvPr>
          <p:cNvSpPr txBox="1"/>
          <p:nvPr/>
        </p:nvSpPr>
        <p:spPr>
          <a:xfrm>
            <a:off x="2970549" y="2206081"/>
            <a:ext cx="957698" cy="300082"/>
          </a:xfrm>
          <a:prstGeom prst="rect">
            <a:avLst/>
          </a:prstGeom>
          <a:noFill/>
        </p:spPr>
        <p:txBody>
          <a:bodyPr wrap="none" rtlCol="0">
            <a:spAutoFit/>
          </a:bodyPr>
          <a:lstStyle/>
          <a:p>
            <a:r>
              <a:rPr lang="nl-NL" dirty="0"/>
              <a:t>Problemen</a:t>
            </a:r>
          </a:p>
        </p:txBody>
      </p:sp>
      <p:sp>
        <p:nvSpPr>
          <p:cNvPr id="47" name="Arrow: Down 46">
            <a:extLst>
              <a:ext uri="{FF2B5EF4-FFF2-40B4-BE49-F238E27FC236}">
                <a16:creationId xmlns:a16="http://schemas.microsoft.com/office/drawing/2014/main" id="{73155479-7EC7-4A6C-9564-8165544FC048}"/>
              </a:ext>
            </a:extLst>
          </p:cNvPr>
          <p:cNvSpPr/>
          <p:nvPr/>
        </p:nvSpPr>
        <p:spPr>
          <a:xfrm rot="10800000">
            <a:off x="1846654" y="2874027"/>
            <a:ext cx="336436" cy="908195"/>
          </a:xfrm>
          <a:prstGeom prst="downArrow">
            <a:avLst/>
          </a:prstGeom>
          <a:solidFill>
            <a:srgbClr val="F493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9" name="Picture 48">
            <a:extLst>
              <a:ext uri="{FF2B5EF4-FFF2-40B4-BE49-F238E27FC236}">
                <a16:creationId xmlns:a16="http://schemas.microsoft.com/office/drawing/2014/main" id="{BF458661-AFF2-45A8-8273-FE064C9828B0}"/>
              </a:ext>
            </a:extLst>
          </p:cNvPr>
          <p:cNvPicPr>
            <a:picLocks noChangeAspect="1"/>
          </p:cNvPicPr>
          <p:nvPr/>
        </p:nvPicPr>
        <p:blipFill>
          <a:blip r:embed="rId13"/>
          <a:stretch>
            <a:fillRect/>
          </a:stretch>
        </p:blipFill>
        <p:spPr>
          <a:xfrm>
            <a:off x="2595252" y="3283632"/>
            <a:ext cx="597511" cy="1396939"/>
          </a:xfrm>
          <a:prstGeom prst="rect">
            <a:avLst/>
          </a:prstGeom>
        </p:spPr>
      </p:pic>
      <p:sp>
        <p:nvSpPr>
          <p:cNvPr id="50" name="TextBox 49">
            <a:extLst>
              <a:ext uri="{FF2B5EF4-FFF2-40B4-BE49-F238E27FC236}">
                <a16:creationId xmlns:a16="http://schemas.microsoft.com/office/drawing/2014/main" id="{10F6F280-1A37-487A-B710-C1FCBD29375B}"/>
              </a:ext>
            </a:extLst>
          </p:cNvPr>
          <p:cNvSpPr txBox="1"/>
          <p:nvPr/>
        </p:nvSpPr>
        <p:spPr>
          <a:xfrm>
            <a:off x="2536424" y="4680571"/>
            <a:ext cx="896207" cy="300082"/>
          </a:xfrm>
          <a:prstGeom prst="rect">
            <a:avLst/>
          </a:prstGeom>
          <a:noFill/>
        </p:spPr>
        <p:txBody>
          <a:bodyPr wrap="none" rtlCol="0">
            <a:spAutoFit/>
          </a:bodyPr>
          <a:lstStyle/>
          <a:p>
            <a:r>
              <a:rPr lang="nl-NL" dirty="0"/>
              <a:t>Behoeftes</a:t>
            </a:r>
          </a:p>
        </p:txBody>
      </p:sp>
      <p:pic>
        <p:nvPicPr>
          <p:cNvPr id="52" name="Picture 51" descr="A close up of a sign&#10;&#10;Description automatically generated">
            <a:extLst>
              <a:ext uri="{FF2B5EF4-FFF2-40B4-BE49-F238E27FC236}">
                <a16:creationId xmlns:a16="http://schemas.microsoft.com/office/drawing/2014/main" id="{C519B1EC-E9EB-47CC-A10E-E4C096EEDEF1}"/>
              </a:ext>
            </a:extLst>
          </p:cNvPr>
          <p:cNvPicPr>
            <a:picLocks noChangeAspect="1"/>
          </p:cNvPicPr>
          <p:nvPr/>
        </p:nvPicPr>
        <p:blipFill>
          <a:blip r:embed="rId14"/>
          <a:stretch>
            <a:fillRect/>
          </a:stretch>
        </p:blipFill>
        <p:spPr>
          <a:xfrm>
            <a:off x="5147702" y="2721333"/>
            <a:ext cx="705070" cy="562299"/>
          </a:xfrm>
          <a:prstGeom prst="rect">
            <a:avLst/>
          </a:prstGeom>
        </p:spPr>
      </p:pic>
      <p:sp>
        <p:nvSpPr>
          <p:cNvPr id="53" name="TextBox 52">
            <a:extLst>
              <a:ext uri="{FF2B5EF4-FFF2-40B4-BE49-F238E27FC236}">
                <a16:creationId xmlns:a16="http://schemas.microsoft.com/office/drawing/2014/main" id="{DC02FF11-3202-44D7-99BF-70C9769FC0A8}"/>
              </a:ext>
            </a:extLst>
          </p:cNvPr>
          <p:cNvSpPr txBox="1"/>
          <p:nvPr/>
        </p:nvSpPr>
        <p:spPr>
          <a:xfrm>
            <a:off x="5147702" y="3287851"/>
            <a:ext cx="690445" cy="300082"/>
          </a:xfrm>
          <a:prstGeom prst="rect">
            <a:avLst/>
          </a:prstGeom>
          <a:noFill/>
        </p:spPr>
        <p:txBody>
          <a:bodyPr wrap="none" rtlCol="0">
            <a:spAutoFit/>
          </a:bodyPr>
          <a:lstStyle/>
          <a:p>
            <a:r>
              <a:rPr lang="nl-NL" dirty="0"/>
              <a:t>Risico’s</a:t>
            </a:r>
          </a:p>
        </p:txBody>
      </p:sp>
      <p:sp>
        <p:nvSpPr>
          <p:cNvPr id="57" name="TextBox 56">
            <a:extLst>
              <a:ext uri="{FF2B5EF4-FFF2-40B4-BE49-F238E27FC236}">
                <a16:creationId xmlns:a16="http://schemas.microsoft.com/office/drawing/2014/main" id="{2B832EDE-5DA1-49AC-8CE6-BC55E6797824}"/>
              </a:ext>
            </a:extLst>
          </p:cNvPr>
          <p:cNvSpPr txBox="1"/>
          <p:nvPr/>
        </p:nvSpPr>
        <p:spPr>
          <a:xfrm>
            <a:off x="6148989" y="4270477"/>
            <a:ext cx="854401" cy="300082"/>
          </a:xfrm>
          <a:prstGeom prst="rect">
            <a:avLst/>
          </a:prstGeom>
          <a:noFill/>
        </p:spPr>
        <p:txBody>
          <a:bodyPr wrap="none" rtlCol="0">
            <a:spAutoFit/>
          </a:bodyPr>
          <a:lstStyle/>
          <a:p>
            <a:r>
              <a:rPr lang="nl-NL" dirty="0"/>
              <a:t>Besturing</a:t>
            </a:r>
          </a:p>
        </p:txBody>
      </p:sp>
      <p:sp>
        <p:nvSpPr>
          <p:cNvPr id="58" name="TextBox 57">
            <a:extLst>
              <a:ext uri="{FF2B5EF4-FFF2-40B4-BE49-F238E27FC236}">
                <a16:creationId xmlns:a16="http://schemas.microsoft.com/office/drawing/2014/main" id="{6AD88CA2-C520-4BEE-B539-9BB30E26FA2F}"/>
              </a:ext>
            </a:extLst>
          </p:cNvPr>
          <p:cNvSpPr txBox="1"/>
          <p:nvPr/>
        </p:nvSpPr>
        <p:spPr>
          <a:xfrm>
            <a:off x="4748764" y="1948012"/>
            <a:ext cx="1152880" cy="300082"/>
          </a:xfrm>
          <a:prstGeom prst="rect">
            <a:avLst/>
          </a:prstGeom>
          <a:noFill/>
        </p:spPr>
        <p:txBody>
          <a:bodyPr wrap="none" rtlCol="0">
            <a:spAutoFit/>
          </a:bodyPr>
          <a:lstStyle/>
          <a:p>
            <a:r>
              <a:rPr lang="nl-NL" dirty="0"/>
              <a:t>Mijlpalenplan</a:t>
            </a:r>
          </a:p>
        </p:txBody>
      </p:sp>
      <p:sp>
        <p:nvSpPr>
          <p:cNvPr id="59" name="TextBox 58">
            <a:extLst>
              <a:ext uri="{FF2B5EF4-FFF2-40B4-BE49-F238E27FC236}">
                <a16:creationId xmlns:a16="http://schemas.microsoft.com/office/drawing/2014/main" id="{27AD5E1C-0B31-42DC-80A1-4DB233C3A7ED}"/>
              </a:ext>
            </a:extLst>
          </p:cNvPr>
          <p:cNvSpPr txBox="1"/>
          <p:nvPr/>
        </p:nvSpPr>
        <p:spPr>
          <a:xfrm>
            <a:off x="8014521" y="3287267"/>
            <a:ext cx="1211678" cy="300082"/>
          </a:xfrm>
          <a:prstGeom prst="rect">
            <a:avLst/>
          </a:prstGeom>
          <a:noFill/>
        </p:spPr>
        <p:txBody>
          <a:bodyPr wrap="none" rtlCol="0">
            <a:spAutoFit/>
          </a:bodyPr>
          <a:lstStyle/>
          <a:p>
            <a:r>
              <a:rPr lang="nl-NL" dirty="0"/>
              <a:t>Overeenkomst</a:t>
            </a:r>
          </a:p>
        </p:txBody>
      </p:sp>
      <p:sp>
        <p:nvSpPr>
          <p:cNvPr id="60" name="TextBox 59">
            <a:extLst>
              <a:ext uri="{FF2B5EF4-FFF2-40B4-BE49-F238E27FC236}">
                <a16:creationId xmlns:a16="http://schemas.microsoft.com/office/drawing/2014/main" id="{61CD8CF0-EAB6-44E2-AF19-A53C71688253}"/>
              </a:ext>
            </a:extLst>
          </p:cNvPr>
          <p:cNvSpPr txBox="1"/>
          <p:nvPr/>
        </p:nvSpPr>
        <p:spPr>
          <a:xfrm>
            <a:off x="6960532" y="3431159"/>
            <a:ext cx="867930" cy="300082"/>
          </a:xfrm>
          <a:prstGeom prst="rect">
            <a:avLst/>
          </a:prstGeom>
          <a:noFill/>
        </p:spPr>
        <p:txBody>
          <a:bodyPr wrap="none" rtlCol="0">
            <a:spAutoFit/>
          </a:bodyPr>
          <a:lstStyle/>
          <a:p>
            <a:r>
              <a:rPr lang="nl-NL" dirty="0"/>
              <a:t>Begroting</a:t>
            </a:r>
          </a:p>
        </p:txBody>
      </p:sp>
      <p:pic>
        <p:nvPicPr>
          <p:cNvPr id="61" name="Picture 60">
            <a:extLst>
              <a:ext uri="{FF2B5EF4-FFF2-40B4-BE49-F238E27FC236}">
                <a16:creationId xmlns:a16="http://schemas.microsoft.com/office/drawing/2014/main" id="{4B6DFC4E-22C6-4084-A206-8C6D4766CCAF}"/>
              </a:ext>
            </a:extLst>
          </p:cNvPr>
          <p:cNvPicPr>
            <a:picLocks noChangeAspect="1"/>
          </p:cNvPicPr>
          <p:nvPr/>
        </p:nvPicPr>
        <p:blipFill>
          <a:blip r:embed="rId15"/>
          <a:stretch>
            <a:fillRect/>
          </a:stretch>
        </p:blipFill>
        <p:spPr>
          <a:xfrm>
            <a:off x="6517003" y="1003386"/>
            <a:ext cx="711904" cy="730080"/>
          </a:xfrm>
          <a:prstGeom prst="rect">
            <a:avLst/>
          </a:prstGeom>
        </p:spPr>
      </p:pic>
      <p:sp>
        <p:nvSpPr>
          <p:cNvPr id="62" name="TextBox 61">
            <a:extLst>
              <a:ext uri="{FF2B5EF4-FFF2-40B4-BE49-F238E27FC236}">
                <a16:creationId xmlns:a16="http://schemas.microsoft.com/office/drawing/2014/main" id="{B71AFDD4-AA38-487B-BC88-0DBD576785C8}"/>
              </a:ext>
            </a:extLst>
          </p:cNvPr>
          <p:cNvSpPr txBox="1"/>
          <p:nvPr/>
        </p:nvSpPr>
        <p:spPr>
          <a:xfrm>
            <a:off x="6443412" y="1795895"/>
            <a:ext cx="1218655" cy="507831"/>
          </a:xfrm>
          <a:prstGeom prst="rect">
            <a:avLst/>
          </a:prstGeom>
          <a:noFill/>
        </p:spPr>
        <p:txBody>
          <a:bodyPr wrap="square" rtlCol="0">
            <a:spAutoFit/>
          </a:bodyPr>
          <a:lstStyle/>
          <a:p>
            <a:r>
              <a:rPr lang="nl-NL" dirty="0"/>
              <a:t>Verantwoorde-lijkheden</a:t>
            </a:r>
          </a:p>
        </p:txBody>
      </p:sp>
      <p:pic>
        <p:nvPicPr>
          <p:cNvPr id="64" name="Picture 63">
            <a:extLst>
              <a:ext uri="{FF2B5EF4-FFF2-40B4-BE49-F238E27FC236}">
                <a16:creationId xmlns:a16="http://schemas.microsoft.com/office/drawing/2014/main" id="{AC006F7C-075A-408E-8668-4A34C7C182D6}"/>
              </a:ext>
            </a:extLst>
          </p:cNvPr>
          <p:cNvPicPr>
            <a:picLocks noChangeAspect="1"/>
          </p:cNvPicPr>
          <p:nvPr/>
        </p:nvPicPr>
        <p:blipFill>
          <a:blip r:embed="rId16"/>
          <a:stretch>
            <a:fillRect/>
          </a:stretch>
        </p:blipFill>
        <p:spPr>
          <a:xfrm>
            <a:off x="4961270" y="3743426"/>
            <a:ext cx="969138" cy="868567"/>
          </a:xfrm>
          <a:prstGeom prst="rect">
            <a:avLst/>
          </a:prstGeom>
        </p:spPr>
      </p:pic>
      <p:sp>
        <p:nvSpPr>
          <p:cNvPr id="65" name="TextBox 64">
            <a:extLst>
              <a:ext uri="{FF2B5EF4-FFF2-40B4-BE49-F238E27FC236}">
                <a16:creationId xmlns:a16="http://schemas.microsoft.com/office/drawing/2014/main" id="{D5D6F684-47C3-4530-A362-3787AB8A1512}"/>
              </a:ext>
            </a:extLst>
          </p:cNvPr>
          <p:cNvSpPr txBox="1"/>
          <p:nvPr/>
        </p:nvSpPr>
        <p:spPr>
          <a:xfrm>
            <a:off x="5008080" y="4527774"/>
            <a:ext cx="835485" cy="300082"/>
          </a:xfrm>
          <a:prstGeom prst="rect">
            <a:avLst/>
          </a:prstGeom>
          <a:noFill/>
        </p:spPr>
        <p:txBody>
          <a:bodyPr wrap="none" rtlCol="0">
            <a:spAutoFit/>
          </a:bodyPr>
          <a:lstStyle/>
          <a:p>
            <a:r>
              <a:rPr lang="nl-NL" dirty="0"/>
              <a:t>Expertise</a:t>
            </a:r>
          </a:p>
        </p:txBody>
      </p:sp>
      <p:pic>
        <p:nvPicPr>
          <p:cNvPr id="66" name="Picture 65">
            <a:extLst>
              <a:ext uri="{FF2B5EF4-FFF2-40B4-BE49-F238E27FC236}">
                <a16:creationId xmlns:a16="http://schemas.microsoft.com/office/drawing/2014/main" id="{535FAC6D-44A8-4C5C-A608-E17400114CEF}"/>
              </a:ext>
            </a:extLst>
          </p:cNvPr>
          <p:cNvPicPr>
            <a:picLocks noChangeAspect="1"/>
          </p:cNvPicPr>
          <p:nvPr/>
        </p:nvPicPr>
        <p:blipFill>
          <a:blip r:embed="rId17"/>
          <a:stretch>
            <a:fillRect/>
          </a:stretch>
        </p:blipFill>
        <p:spPr>
          <a:xfrm>
            <a:off x="5582526" y="95709"/>
            <a:ext cx="934477" cy="901636"/>
          </a:xfrm>
          <a:prstGeom prst="rect">
            <a:avLst/>
          </a:prstGeom>
        </p:spPr>
      </p:pic>
      <p:sp>
        <p:nvSpPr>
          <p:cNvPr id="67" name="TextBox 66">
            <a:extLst>
              <a:ext uri="{FF2B5EF4-FFF2-40B4-BE49-F238E27FC236}">
                <a16:creationId xmlns:a16="http://schemas.microsoft.com/office/drawing/2014/main" id="{93DAD69B-1132-48D4-B637-D1A6D832757A}"/>
              </a:ext>
            </a:extLst>
          </p:cNvPr>
          <p:cNvSpPr txBox="1"/>
          <p:nvPr/>
        </p:nvSpPr>
        <p:spPr>
          <a:xfrm>
            <a:off x="5778252" y="904073"/>
            <a:ext cx="686406" cy="300082"/>
          </a:xfrm>
          <a:prstGeom prst="rect">
            <a:avLst/>
          </a:prstGeom>
          <a:noFill/>
        </p:spPr>
        <p:txBody>
          <a:bodyPr wrap="none" rtlCol="0">
            <a:spAutoFit/>
          </a:bodyPr>
          <a:lstStyle/>
          <a:p>
            <a:r>
              <a:rPr lang="nl-NL" dirty="0"/>
              <a:t>Doelen</a:t>
            </a:r>
          </a:p>
        </p:txBody>
      </p:sp>
      <p:pic>
        <p:nvPicPr>
          <p:cNvPr id="29" name="Picture 28" descr="A close up of a sign&#10;&#10;Description automatically generated">
            <a:extLst>
              <a:ext uri="{FF2B5EF4-FFF2-40B4-BE49-F238E27FC236}">
                <a16:creationId xmlns:a16="http://schemas.microsoft.com/office/drawing/2014/main" id="{64800FB6-0613-454F-8B38-22DF331BE455}"/>
              </a:ext>
            </a:extLst>
          </p:cNvPr>
          <p:cNvPicPr>
            <a:picLocks noChangeAspect="1"/>
          </p:cNvPicPr>
          <p:nvPr/>
        </p:nvPicPr>
        <p:blipFill>
          <a:blip r:embed="rId18"/>
          <a:stretch>
            <a:fillRect/>
          </a:stretch>
        </p:blipFill>
        <p:spPr>
          <a:xfrm>
            <a:off x="950849" y="826774"/>
            <a:ext cx="1373813" cy="1452199"/>
          </a:xfrm>
          <a:prstGeom prst="rect">
            <a:avLst/>
          </a:prstGeom>
        </p:spPr>
      </p:pic>
      <p:pic>
        <p:nvPicPr>
          <p:cNvPr id="44" name="Picture 43" descr="A close up of a sign&#10;&#10;Description automatically generated">
            <a:extLst>
              <a:ext uri="{FF2B5EF4-FFF2-40B4-BE49-F238E27FC236}">
                <a16:creationId xmlns:a16="http://schemas.microsoft.com/office/drawing/2014/main" id="{33EDB4EA-C98B-4E8F-892A-0B3368B33E6D}"/>
              </a:ext>
            </a:extLst>
          </p:cNvPr>
          <p:cNvPicPr>
            <a:picLocks noChangeAspect="1"/>
          </p:cNvPicPr>
          <p:nvPr/>
        </p:nvPicPr>
        <p:blipFill>
          <a:blip r:embed="rId18"/>
          <a:stretch>
            <a:fillRect/>
          </a:stretch>
        </p:blipFill>
        <p:spPr>
          <a:xfrm>
            <a:off x="1870330" y="3513918"/>
            <a:ext cx="1191193" cy="1259159"/>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FC27AFA8-3B0E-40AF-8ED2-380EDAFB6433}"/>
              </a:ext>
            </a:extLst>
          </p:cNvPr>
          <p:cNvPicPr>
            <a:picLocks noChangeAspect="1"/>
          </p:cNvPicPr>
          <p:nvPr/>
        </p:nvPicPr>
        <p:blipFill>
          <a:blip r:embed="rId19"/>
          <a:stretch>
            <a:fillRect/>
          </a:stretch>
        </p:blipFill>
        <p:spPr>
          <a:xfrm>
            <a:off x="6025036" y="3536438"/>
            <a:ext cx="1030446" cy="771840"/>
          </a:xfrm>
          <a:prstGeom prst="rect">
            <a:avLst/>
          </a:prstGeom>
        </p:spPr>
      </p:pic>
      <p:sp>
        <p:nvSpPr>
          <p:cNvPr id="6" name="Slide Number Placeholder 5">
            <a:extLst>
              <a:ext uri="{FF2B5EF4-FFF2-40B4-BE49-F238E27FC236}">
                <a16:creationId xmlns:a16="http://schemas.microsoft.com/office/drawing/2014/main" id="{096BD389-2569-444A-B1CA-A8C52AE9C6B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Picture 12" descr="A close up of a sign&#10;&#10;Description automatically generated">
            <a:extLst>
              <a:ext uri="{FF2B5EF4-FFF2-40B4-BE49-F238E27FC236}">
                <a16:creationId xmlns:a16="http://schemas.microsoft.com/office/drawing/2014/main" id="{BD8116C3-B128-4309-B2BE-B2812EF95B3F}"/>
              </a:ext>
            </a:extLst>
          </p:cNvPr>
          <p:cNvPicPr>
            <a:picLocks noChangeAspect="1"/>
          </p:cNvPicPr>
          <p:nvPr/>
        </p:nvPicPr>
        <p:blipFill>
          <a:blip r:embed="rId20"/>
          <a:stretch>
            <a:fillRect/>
          </a:stretch>
        </p:blipFill>
        <p:spPr>
          <a:xfrm>
            <a:off x="7882757" y="918487"/>
            <a:ext cx="894441" cy="894441"/>
          </a:xfrm>
          <a:prstGeom prst="rect">
            <a:avLst/>
          </a:prstGeom>
        </p:spPr>
      </p:pic>
      <p:pic>
        <p:nvPicPr>
          <p:cNvPr id="51" name="Picture 50" descr="A close up of a sign&#10;&#10;Description automatically generated">
            <a:extLst>
              <a:ext uri="{FF2B5EF4-FFF2-40B4-BE49-F238E27FC236}">
                <a16:creationId xmlns:a16="http://schemas.microsoft.com/office/drawing/2014/main" id="{AD35D8E3-4187-4C35-9018-28ACAD9459EB}"/>
              </a:ext>
            </a:extLst>
          </p:cNvPr>
          <p:cNvPicPr>
            <a:picLocks noChangeAspect="1"/>
          </p:cNvPicPr>
          <p:nvPr/>
        </p:nvPicPr>
        <p:blipFill>
          <a:blip r:embed="rId20"/>
          <a:stretch>
            <a:fillRect/>
          </a:stretch>
        </p:blipFill>
        <p:spPr>
          <a:xfrm>
            <a:off x="7882758" y="3759176"/>
            <a:ext cx="894441" cy="894441"/>
          </a:xfrm>
          <a:prstGeom prst="rect">
            <a:avLst/>
          </a:prstGeom>
        </p:spPr>
      </p:pic>
      <p:pic>
        <p:nvPicPr>
          <p:cNvPr id="48" name="Picture 43" descr="A close up of a sign&#10;&#10;Description automatically generated">
            <a:extLst>
              <a:ext uri="{FF2B5EF4-FFF2-40B4-BE49-F238E27FC236}">
                <a16:creationId xmlns:a16="http://schemas.microsoft.com/office/drawing/2014/main" id="{015589C4-1D09-4C11-9452-A6DA38EA4625}"/>
              </a:ext>
            </a:extLst>
          </p:cNvPr>
          <p:cNvPicPr>
            <a:picLocks noChangeAspect="1"/>
          </p:cNvPicPr>
          <p:nvPr/>
        </p:nvPicPr>
        <p:blipFill>
          <a:blip r:embed="rId18"/>
          <a:stretch>
            <a:fillRect/>
          </a:stretch>
        </p:blipFill>
        <p:spPr>
          <a:xfrm>
            <a:off x="5480361" y="907965"/>
            <a:ext cx="1290036" cy="1363642"/>
          </a:xfrm>
          <a:prstGeom prst="rect">
            <a:avLst/>
          </a:prstGeom>
        </p:spPr>
      </p:pic>
    </p:spTree>
    <p:extLst>
      <p:ext uri="{BB962C8B-B14F-4D97-AF65-F5344CB8AC3E}">
        <p14:creationId xmlns:p14="http://schemas.microsoft.com/office/powerpoint/2010/main" val="2011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5176-0611-4B37-802C-324848BE05D5}"/>
              </a:ext>
            </a:extLst>
          </p:cNvPr>
          <p:cNvSpPr>
            <a:spLocks noGrp="1"/>
          </p:cNvSpPr>
          <p:nvPr>
            <p:ph type="title"/>
          </p:nvPr>
        </p:nvSpPr>
        <p:spPr/>
        <p:txBody>
          <a:bodyPr>
            <a:normAutofit fontScale="90000"/>
          </a:bodyPr>
          <a:lstStyle/>
          <a:p>
            <a:r>
              <a:rPr lang="nl-NL" dirty="0"/>
              <a:t>Terug- &amp; vooruitblik</a:t>
            </a:r>
          </a:p>
        </p:txBody>
      </p:sp>
      <p:graphicFrame>
        <p:nvGraphicFramePr>
          <p:cNvPr id="6" name="Table 5">
            <a:extLst>
              <a:ext uri="{FF2B5EF4-FFF2-40B4-BE49-F238E27FC236}">
                <a16:creationId xmlns:a16="http://schemas.microsoft.com/office/drawing/2014/main" id="{16F49871-DB83-4DF9-86D6-C629DECEC849}"/>
              </a:ext>
            </a:extLst>
          </p:cNvPr>
          <p:cNvGraphicFramePr>
            <a:graphicFrameLocks noGrp="1"/>
          </p:cNvGraphicFramePr>
          <p:nvPr>
            <p:extLst>
              <p:ext uri="{D42A27DB-BD31-4B8C-83A1-F6EECF244321}">
                <p14:modId xmlns:p14="http://schemas.microsoft.com/office/powerpoint/2010/main" val="4080314552"/>
              </p:ext>
            </p:extLst>
          </p:nvPr>
        </p:nvGraphicFramePr>
        <p:xfrm>
          <a:off x="569021" y="822974"/>
          <a:ext cx="8378553" cy="4122715"/>
        </p:xfrm>
        <a:graphic>
          <a:graphicData uri="http://schemas.openxmlformats.org/drawingml/2006/table">
            <a:tbl>
              <a:tblPr firstRow="1" bandRow="1">
                <a:tableStyleId>{7E9639D4-E3E2-4D34-9284-5A2195B3D0D7}</a:tableStyleId>
              </a:tblPr>
              <a:tblGrid>
                <a:gridCol w="2700388">
                  <a:extLst>
                    <a:ext uri="{9D8B030D-6E8A-4147-A177-3AD203B41FA5}">
                      <a16:colId xmlns:a16="http://schemas.microsoft.com/office/drawing/2014/main" val="1019998931"/>
                    </a:ext>
                  </a:extLst>
                </a:gridCol>
                <a:gridCol w="5678165">
                  <a:extLst>
                    <a:ext uri="{9D8B030D-6E8A-4147-A177-3AD203B41FA5}">
                      <a16:colId xmlns:a16="http://schemas.microsoft.com/office/drawing/2014/main" val="26884193"/>
                    </a:ext>
                  </a:extLst>
                </a:gridCol>
              </a:tblGrid>
              <a:tr h="317425">
                <a:tc gridSpan="2">
                  <a:txBody>
                    <a:bodyPr/>
                    <a:lstStyle/>
                    <a:p>
                      <a:r>
                        <a:rPr lang="nl-NL" altLang="nl-NL" sz="1500" noProof="0" dirty="0"/>
                        <a:t>Workshop onderdeel                                       Belangrijke vragen</a:t>
                      </a:r>
                      <a:endParaRPr lang="nl-NL" sz="1500" noProof="0" dirty="0">
                        <a:solidFill>
                          <a:schemeClr val="tx1"/>
                        </a:solidFill>
                      </a:endParaRPr>
                    </a:p>
                  </a:txBody>
                  <a:tcPr marL="68579" marR="68579" marT="34295" marB="34295"/>
                </a:tc>
                <a:tc hMerge="1">
                  <a:txBody>
                    <a:bodyPr/>
                    <a:lstStyle/>
                    <a:p>
                      <a:endParaRPr lang="nl-NL" dirty="0"/>
                    </a:p>
                  </a:txBody>
                  <a:tcPr/>
                </a:tc>
                <a:extLst>
                  <a:ext uri="{0D108BD9-81ED-4DB2-BD59-A6C34878D82A}">
                    <a16:rowId xmlns:a16="http://schemas.microsoft.com/office/drawing/2014/main" val="600158377"/>
                  </a:ext>
                </a:extLst>
              </a:tr>
              <a:tr h="290759">
                <a:tc>
                  <a:txBody>
                    <a:bodyPr/>
                    <a:lstStyle/>
                    <a:p>
                      <a:r>
                        <a:rPr lang="nl-NL" sz="1500" noProof="0" dirty="0"/>
                        <a:t>Regiovisie (WB1) </a:t>
                      </a:r>
                      <a:endParaRPr lang="nl-NL" sz="1500" noProof="0" dirty="0">
                        <a:solidFill>
                          <a:schemeClr val="tx1"/>
                        </a:solidFill>
                      </a:endParaRPr>
                    </a:p>
                  </a:txBody>
                  <a:tcPr marL="68579" marR="68579" marT="34295" marB="34295"/>
                </a:tc>
                <a:tc>
                  <a:txBody>
                    <a:bodyPr/>
                    <a:lstStyle/>
                    <a:p>
                      <a:r>
                        <a:rPr lang="nl-NL" sz="1500" noProof="0" dirty="0"/>
                        <a:t>Wat is onze visie /strategie?</a:t>
                      </a:r>
                      <a:endParaRPr lang="nl-NL" sz="1500" noProof="0" dirty="0">
                        <a:solidFill>
                          <a:schemeClr val="tx1"/>
                        </a:solidFill>
                      </a:endParaRPr>
                    </a:p>
                  </a:txBody>
                  <a:tcPr marL="68579" marR="68579" marT="34295" marB="34295"/>
                </a:tc>
                <a:extLst>
                  <a:ext uri="{0D108BD9-81ED-4DB2-BD59-A6C34878D82A}">
                    <a16:rowId xmlns:a16="http://schemas.microsoft.com/office/drawing/2014/main" val="893995692"/>
                  </a:ext>
                </a:extLst>
              </a:tr>
              <a:tr h="514412">
                <a:tc>
                  <a:txBody>
                    <a:bodyPr/>
                    <a:lstStyle/>
                    <a:p>
                      <a:r>
                        <a:rPr lang="nl-NL" sz="1500" noProof="0" dirty="0"/>
                        <a:t>Doelen (WB2 &amp; WB3)</a:t>
                      </a:r>
                      <a:endParaRPr lang="nl-NL" sz="1500" noProof="0" dirty="0">
                        <a:solidFill>
                          <a:schemeClr val="tx1"/>
                        </a:solidFill>
                      </a:endParaRPr>
                    </a:p>
                  </a:txBody>
                  <a:tcPr marL="68579" marR="68579" marT="34295" marB="34295"/>
                </a:tc>
                <a:tc>
                  <a:txBody>
                    <a:bodyPr/>
                    <a:lstStyle/>
                    <a:p>
                      <a:r>
                        <a:rPr lang="nl-NL" sz="1500" noProof="0" dirty="0"/>
                        <a:t>Welke doelstellingen hebben we? Zowel kwantitatieve &amp; kwalitatieve doelen. Wanneer zijn we succesvol?</a:t>
                      </a:r>
                      <a:endParaRPr lang="nl-NL" sz="1500" b="0" noProof="0" dirty="0">
                        <a:solidFill>
                          <a:schemeClr val="tx1"/>
                        </a:solidFill>
                      </a:endParaRPr>
                    </a:p>
                  </a:txBody>
                  <a:tcPr marL="68579" marR="68579" marT="34295" marB="34295"/>
                </a:tc>
                <a:extLst>
                  <a:ext uri="{0D108BD9-81ED-4DB2-BD59-A6C34878D82A}">
                    <a16:rowId xmlns:a16="http://schemas.microsoft.com/office/drawing/2014/main" val="3936268081"/>
                  </a:ext>
                </a:extLst>
              </a:tr>
              <a:tr h="514412">
                <a:tc>
                  <a:txBody>
                    <a:bodyPr/>
                    <a:lstStyle/>
                    <a:p>
                      <a:r>
                        <a:rPr lang="en-US" sz="1500" noProof="0" dirty="0"/>
                        <a:t>Scope (WB2 &amp; WB3)</a:t>
                      </a:r>
                      <a:endParaRPr lang="nl-NL" sz="1500" noProof="0" dirty="0">
                        <a:solidFill>
                          <a:schemeClr val="tx1"/>
                        </a:solidFill>
                      </a:endParaRPr>
                    </a:p>
                  </a:txBody>
                  <a:tcPr marL="68579" marR="68579" marT="34295" marB="34295"/>
                </a:tc>
                <a:tc>
                  <a:txBody>
                    <a:bodyPr/>
                    <a:lstStyle/>
                    <a:p>
                      <a:r>
                        <a:rPr lang="nl-NL" sz="1500" noProof="0" dirty="0"/>
                        <a:t>Afbakening &amp; aanbod: Wat hebben we minimaal nodig, wat is wenselijk, wat gaan we zeker niet doen (lopende projecten)?</a:t>
                      </a:r>
                      <a:endParaRPr lang="nl-NL" sz="1500" noProof="0" dirty="0">
                        <a:solidFill>
                          <a:schemeClr val="tx1"/>
                        </a:solidFill>
                      </a:endParaRPr>
                    </a:p>
                  </a:txBody>
                  <a:tcPr marL="68579" marR="68579" marT="34295" marB="34295"/>
                </a:tc>
                <a:extLst>
                  <a:ext uri="{0D108BD9-81ED-4DB2-BD59-A6C34878D82A}">
                    <a16:rowId xmlns:a16="http://schemas.microsoft.com/office/drawing/2014/main" val="3637462454"/>
                  </a:ext>
                </a:extLst>
              </a:tr>
              <a:tr h="514412">
                <a:tc>
                  <a:txBody>
                    <a:bodyPr/>
                    <a:lstStyle/>
                    <a:p>
                      <a:r>
                        <a:rPr lang="nl-NL" sz="1500" noProof="0" dirty="0"/>
                        <a:t>Mijlpalen &amp; tijdslijnen (WB3)</a:t>
                      </a:r>
                      <a:endParaRPr lang="nl-NL" sz="1500" noProof="0" dirty="0">
                        <a:solidFill>
                          <a:schemeClr val="tx1"/>
                        </a:solidFill>
                      </a:endParaRPr>
                    </a:p>
                  </a:txBody>
                  <a:tcPr marL="68579" marR="68579" marT="34295" marB="34295"/>
                </a:tc>
                <a:tc>
                  <a:txBody>
                    <a:bodyPr/>
                    <a:lstStyle/>
                    <a:p>
                      <a:r>
                        <a:rPr lang="nl-NL" sz="1500" noProof="0" dirty="0"/>
                        <a:t>Wat zijn de belangrijkste tussenresultaten en tijdslijnen? Hoe ziet het globale activiteitenplan eruit?</a:t>
                      </a:r>
                      <a:endParaRPr lang="nl-NL" sz="1500" noProof="0" dirty="0">
                        <a:solidFill>
                          <a:schemeClr val="tx1"/>
                        </a:solidFill>
                      </a:endParaRPr>
                    </a:p>
                  </a:txBody>
                  <a:tcPr marL="68579" marR="68579" marT="34295" marB="34295"/>
                </a:tc>
                <a:extLst>
                  <a:ext uri="{0D108BD9-81ED-4DB2-BD59-A6C34878D82A}">
                    <a16:rowId xmlns:a16="http://schemas.microsoft.com/office/drawing/2014/main" val="2279535523"/>
                  </a:ext>
                </a:extLst>
              </a:tr>
              <a:tr h="514412">
                <a:tc>
                  <a:txBody>
                    <a:bodyPr/>
                    <a:lstStyle/>
                    <a:p>
                      <a:r>
                        <a:rPr lang="nl-NL" sz="1500" noProof="0" dirty="0"/>
                        <a:t>Team &amp; verantwoordelijkheden (WB3 &amp;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Wie / Wat hebben we nodig (organisatiestructuur &amp; expertise)?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Wie doet wat?</a:t>
                      </a:r>
                      <a:endParaRPr lang="nl-NL" altLang="nl-NL" sz="1500" noProof="0" dirty="0">
                        <a:solidFill>
                          <a:schemeClr val="tx1"/>
                        </a:solidFill>
                      </a:endParaRPr>
                    </a:p>
                  </a:txBody>
                  <a:tcPr marL="68579" marR="68579" marT="34295" marB="34295"/>
                </a:tc>
                <a:extLst>
                  <a:ext uri="{0D108BD9-81ED-4DB2-BD59-A6C34878D82A}">
                    <a16:rowId xmlns:a16="http://schemas.microsoft.com/office/drawing/2014/main" val="1580644043"/>
                  </a:ext>
                </a:extLst>
              </a:tr>
              <a:tr h="383626">
                <a:tc>
                  <a:txBody>
                    <a:bodyPr/>
                    <a:lstStyle/>
                    <a:p>
                      <a:r>
                        <a:rPr lang="nl-NL" sz="1500" noProof="0" dirty="0"/>
                        <a:t>Besturing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Hoe ziet onze totale organisatiestructuur eruit? </a:t>
                      </a:r>
                      <a:endParaRPr lang="nl-NL" sz="1500" noProof="0" dirty="0">
                        <a:solidFill>
                          <a:schemeClr val="tx1"/>
                        </a:solidFill>
                      </a:endParaRPr>
                    </a:p>
                  </a:txBody>
                  <a:tcPr marL="68579" marR="68579" marT="34295" marB="34295"/>
                </a:tc>
                <a:extLst>
                  <a:ext uri="{0D108BD9-81ED-4DB2-BD59-A6C34878D82A}">
                    <a16:rowId xmlns:a16="http://schemas.microsoft.com/office/drawing/2014/main" val="3572345935"/>
                  </a:ext>
                </a:extLst>
              </a:tr>
              <a:tr h="290759">
                <a:tc>
                  <a:txBody>
                    <a:bodyPr/>
                    <a:lstStyle/>
                    <a:p>
                      <a:r>
                        <a:rPr lang="nl-NL" sz="1500" noProof="0" dirty="0"/>
                        <a:t>Budget (WB4)</a:t>
                      </a:r>
                      <a:endParaRPr lang="nl-NL" sz="1500" noProof="0" dirty="0">
                        <a:solidFill>
                          <a:schemeClr val="tx1"/>
                        </a:solidFill>
                      </a:endParaRPr>
                    </a:p>
                  </a:txBody>
                  <a:tcPr marL="68579" marR="68579" marT="34295" marB="34295"/>
                </a:tc>
                <a:tc>
                  <a:txBody>
                    <a:bodyPr/>
                    <a:lstStyle/>
                    <a:p>
                      <a:r>
                        <a:rPr lang="nl-NL" sz="1500" noProof="0" dirty="0"/>
                        <a:t>Wat is het benodigde budget? Hoe ziet de meerjarenbegroting eruit?</a:t>
                      </a:r>
                      <a:endParaRPr lang="nl-NL" sz="1500" noProof="0" dirty="0">
                        <a:solidFill>
                          <a:schemeClr val="tx1"/>
                        </a:solidFill>
                      </a:endParaRPr>
                    </a:p>
                  </a:txBody>
                  <a:tcPr marL="68579" marR="68579" marT="34295" marB="34295"/>
                </a:tc>
                <a:extLst>
                  <a:ext uri="{0D108BD9-81ED-4DB2-BD59-A6C34878D82A}">
                    <a16:rowId xmlns:a16="http://schemas.microsoft.com/office/drawing/2014/main" val="2965161325"/>
                  </a:ext>
                </a:extLst>
              </a:tr>
              <a:tr h="290759">
                <a:tc>
                  <a:txBody>
                    <a:bodyPr/>
                    <a:lstStyle/>
                    <a:p>
                      <a:r>
                        <a:rPr lang="nl-NL" sz="1500" noProof="0" dirty="0"/>
                        <a:t>Risico’s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Welke risico’s zien we? Hoe gaan we ze managen?</a:t>
                      </a:r>
                      <a:endParaRPr lang="nl-NL" sz="1500" noProof="0" dirty="0">
                        <a:solidFill>
                          <a:schemeClr val="tx1"/>
                        </a:solidFill>
                      </a:endParaRPr>
                    </a:p>
                  </a:txBody>
                  <a:tcPr marL="68579" marR="68579" marT="34295" marB="34295"/>
                </a:tc>
                <a:extLst>
                  <a:ext uri="{0D108BD9-81ED-4DB2-BD59-A6C34878D82A}">
                    <a16:rowId xmlns:a16="http://schemas.microsoft.com/office/drawing/2014/main" val="1863838582"/>
                  </a:ext>
                </a:extLst>
              </a:tr>
              <a:tr h="426934">
                <a:tc>
                  <a:txBody>
                    <a:bodyPr/>
                    <a:lstStyle/>
                    <a:p>
                      <a:r>
                        <a:rPr lang="en-US" sz="1500" noProof="0" dirty="0"/>
                        <a:t>Rapportage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500" noProof="0" dirty="0"/>
                        <a:t>Hoe rapporteren we (voortgangsrapportage &amp; evaluatie)?</a:t>
                      </a:r>
                      <a:endParaRPr lang="nl-NL" altLang="nl-NL" sz="1500" noProof="0" dirty="0">
                        <a:solidFill>
                          <a:schemeClr val="tx1"/>
                        </a:solidFill>
                      </a:endParaRPr>
                    </a:p>
                  </a:txBody>
                  <a:tcPr marL="68579" marR="68579" marT="34295" marB="34295"/>
                </a:tc>
                <a:extLst>
                  <a:ext uri="{0D108BD9-81ED-4DB2-BD59-A6C34878D82A}">
                    <a16:rowId xmlns:a16="http://schemas.microsoft.com/office/drawing/2014/main" val="4014266470"/>
                  </a:ext>
                </a:extLst>
              </a:tr>
            </a:tbl>
          </a:graphicData>
        </a:graphic>
      </p:graphicFrame>
      <p:sp>
        <p:nvSpPr>
          <p:cNvPr id="3" name="Slide Number Placeholder 2">
            <a:extLst>
              <a:ext uri="{FF2B5EF4-FFF2-40B4-BE49-F238E27FC236}">
                <a16:creationId xmlns:a16="http://schemas.microsoft.com/office/drawing/2014/main" id="{69DFC4DB-E443-4DE1-B384-3260C54C5B3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4CA5617E-B782-4DD4-ADA4-F487C2904062}"/>
              </a:ext>
            </a:extLst>
          </p:cNvPr>
          <p:cNvPicPr>
            <a:picLocks noChangeAspect="1"/>
          </p:cNvPicPr>
          <p:nvPr/>
        </p:nvPicPr>
        <p:blipFill>
          <a:blip r:embed="rId3"/>
          <a:stretch>
            <a:fillRect/>
          </a:stretch>
        </p:blipFill>
        <p:spPr>
          <a:xfrm>
            <a:off x="2966360" y="1147281"/>
            <a:ext cx="276242" cy="292003"/>
          </a:xfrm>
          <a:prstGeom prst="rect">
            <a:avLst/>
          </a:prstGeom>
        </p:spPr>
      </p:pic>
      <p:pic>
        <p:nvPicPr>
          <p:cNvPr id="7" name="Picture 6" descr="A close up of a sign&#10;&#10;Description automatically generated">
            <a:extLst>
              <a:ext uri="{FF2B5EF4-FFF2-40B4-BE49-F238E27FC236}">
                <a16:creationId xmlns:a16="http://schemas.microsoft.com/office/drawing/2014/main" id="{AA759E96-074F-4CDE-891A-5DEA7CBB6651}"/>
              </a:ext>
            </a:extLst>
          </p:cNvPr>
          <p:cNvPicPr>
            <a:picLocks noChangeAspect="1"/>
          </p:cNvPicPr>
          <p:nvPr/>
        </p:nvPicPr>
        <p:blipFill>
          <a:blip r:embed="rId3"/>
          <a:stretch>
            <a:fillRect/>
          </a:stretch>
        </p:blipFill>
        <p:spPr>
          <a:xfrm>
            <a:off x="2966360" y="1591684"/>
            <a:ext cx="276242" cy="292003"/>
          </a:xfrm>
          <a:prstGeom prst="rect">
            <a:avLst/>
          </a:prstGeom>
        </p:spPr>
      </p:pic>
      <p:pic>
        <p:nvPicPr>
          <p:cNvPr id="8" name="Picture 7" descr="A close up of a sign&#10;&#10;Description automatically generated">
            <a:extLst>
              <a:ext uri="{FF2B5EF4-FFF2-40B4-BE49-F238E27FC236}">
                <a16:creationId xmlns:a16="http://schemas.microsoft.com/office/drawing/2014/main" id="{C7F52943-3CAE-4611-9F27-3066D5578E33}"/>
              </a:ext>
            </a:extLst>
          </p:cNvPr>
          <p:cNvPicPr>
            <a:picLocks noChangeAspect="1"/>
          </p:cNvPicPr>
          <p:nvPr/>
        </p:nvPicPr>
        <p:blipFill>
          <a:blip r:embed="rId3"/>
          <a:stretch>
            <a:fillRect/>
          </a:stretch>
        </p:blipFill>
        <p:spPr>
          <a:xfrm>
            <a:off x="2966360" y="2036087"/>
            <a:ext cx="276242" cy="292003"/>
          </a:xfrm>
          <a:prstGeom prst="rect">
            <a:avLst/>
          </a:prstGeom>
        </p:spPr>
      </p:pic>
      <p:pic>
        <p:nvPicPr>
          <p:cNvPr id="10" name="Picture 9" descr="A close up of a sign&#10;&#10;Description automatically generated">
            <a:extLst>
              <a:ext uri="{FF2B5EF4-FFF2-40B4-BE49-F238E27FC236}">
                <a16:creationId xmlns:a16="http://schemas.microsoft.com/office/drawing/2014/main" id="{61C5D531-7159-4968-850B-41E2154B8315}"/>
              </a:ext>
            </a:extLst>
          </p:cNvPr>
          <p:cNvPicPr>
            <a:picLocks noChangeAspect="1"/>
          </p:cNvPicPr>
          <p:nvPr/>
        </p:nvPicPr>
        <p:blipFill>
          <a:blip r:embed="rId3"/>
          <a:stretch>
            <a:fillRect/>
          </a:stretch>
        </p:blipFill>
        <p:spPr>
          <a:xfrm>
            <a:off x="2966360" y="2575504"/>
            <a:ext cx="276242" cy="292003"/>
          </a:xfrm>
          <a:prstGeom prst="rect">
            <a:avLst/>
          </a:prstGeom>
        </p:spPr>
      </p:pic>
      <p:pic>
        <p:nvPicPr>
          <p:cNvPr id="4" name="Picture 3">
            <a:extLst>
              <a:ext uri="{FF2B5EF4-FFF2-40B4-BE49-F238E27FC236}">
                <a16:creationId xmlns:a16="http://schemas.microsoft.com/office/drawing/2014/main" id="{2DCAD668-0A67-4C95-960F-C7F3F2061CEE}"/>
              </a:ext>
            </a:extLst>
          </p:cNvPr>
          <p:cNvPicPr>
            <a:picLocks noChangeAspect="1"/>
          </p:cNvPicPr>
          <p:nvPr/>
        </p:nvPicPr>
        <p:blipFill>
          <a:blip r:embed="rId4"/>
          <a:stretch>
            <a:fillRect/>
          </a:stretch>
        </p:blipFill>
        <p:spPr>
          <a:xfrm>
            <a:off x="3053618" y="3195972"/>
            <a:ext cx="269077" cy="269077"/>
          </a:xfrm>
          <a:prstGeom prst="rect">
            <a:avLst/>
          </a:prstGeom>
        </p:spPr>
      </p:pic>
    </p:spTree>
    <p:extLst>
      <p:ext uri="{BB962C8B-B14F-4D97-AF65-F5344CB8AC3E}">
        <p14:creationId xmlns:p14="http://schemas.microsoft.com/office/powerpoint/2010/main" val="36845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37943-CBDE-47E7-A3BE-EFC6A61E8B1B}"/>
              </a:ext>
            </a:extLst>
          </p:cNvPr>
          <p:cNvSpPr>
            <a:spLocks noGrp="1"/>
          </p:cNvSpPr>
          <p:nvPr>
            <p:ph type="title"/>
          </p:nvPr>
        </p:nvSpPr>
        <p:spPr>
          <a:xfrm>
            <a:off x="5059971" y="1337969"/>
            <a:ext cx="3483937" cy="2166835"/>
          </a:xfrm>
        </p:spPr>
        <p:txBody>
          <a:bodyPr vert="horz" lIns="91440" tIns="45720" rIns="91440" bIns="45720" rtlCol="0" anchor="b">
            <a:normAutofit/>
          </a:bodyPr>
          <a:lstStyle/>
          <a:p>
            <a:r>
              <a:rPr lang="en-US" sz="4000" b="1" dirty="0">
                <a:solidFill>
                  <a:schemeClr val="bg1"/>
                </a:solidFill>
              </a:rPr>
              <a:t>Besturing</a:t>
            </a:r>
          </a:p>
        </p:txBody>
      </p:sp>
      <p:sp>
        <p:nvSpPr>
          <p:cNvPr id="2" name="Text Placeholder 1">
            <a:extLst>
              <a:ext uri="{FF2B5EF4-FFF2-40B4-BE49-F238E27FC236}">
                <a16:creationId xmlns:a16="http://schemas.microsoft.com/office/drawing/2014/main" id="{0A31B403-CFC6-417F-BC58-58D356DFF0C3}"/>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r>
              <a:rPr lang="en-US" sz="1500" dirty="0">
                <a:solidFill>
                  <a:schemeClr val="tx1"/>
                </a:solidFill>
              </a:rPr>
              <a:t>Organisatie en kernteam</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04" name="Picture 8" descr="Afbeeldingsresultaat voor cooperation png image">
            <a:extLst>
              <a:ext uri="{FF2B5EF4-FFF2-40B4-BE49-F238E27FC236}">
                <a16:creationId xmlns:a16="http://schemas.microsoft.com/office/drawing/2014/main" id="{08A4CFE5-B0E9-474C-BE97-9471007C5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00" y="992937"/>
            <a:ext cx="3157625" cy="31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625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55271-5B5F-470A-94D1-60B8019C0F2D}"/>
              </a:ext>
            </a:extLst>
          </p:cNvPr>
          <p:cNvSpPr>
            <a:spLocks noGrp="1"/>
          </p:cNvSpPr>
          <p:nvPr>
            <p:ph type="title"/>
          </p:nvPr>
        </p:nvSpPr>
        <p:spPr/>
        <p:txBody>
          <a:bodyPr>
            <a:normAutofit fontScale="90000"/>
          </a:bodyPr>
          <a:lstStyle/>
          <a:p>
            <a:r>
              <a:rPr lang="nl-NL" dirty="0"/>
              <a:t>Organisatie en kernteam</a:t>
            </a:r>
          </a:p>
        </p:txBody>
      </p:sp>
      <p:sp>
        <p:nvSpPr>
          <p:cNvPr id="3" name="Tijdelijke aanduiding voor inhoud 2">
            <a:extLst>
              <a:ext uri="{FF2B5EF4-FFF2-40B4-BE49-F238E27FC236}">
                <a16:creationId xmlns:a16="http://schemas.microsoft.com/office/drawing/2014/main" id="{90449AF7-13C5-45FE-97DC-0D4EF37FCA56}"/>
              </a:ext>
            </a:extLst>
          </p:cNvPr>
          <p:cNvSpPr>
            <a:spLocks noGrp="1"/>
          </p:cNvSpPr>
          <p:nvPr>
            <p:ph idx="1"/>
          </p:nvPr>
        </p:nvSpPr>
        <p:spPr>
          <a:xfrm>
            <a:off x="628650" y="1369218"/>
            <a:ext cx="7886700" cy="3556527"/>
          </a:xfrm>
        </p:spPr>
        <p:txBody>
          <a:bodyPr>
            <a:normAutofit/>
          </a:bodyPr>
          <a:lstStyle/>
          <a:p>
            <a:r>
              <a:rPr lang="nl-NL" dirty="0"/>
              <a:t>De werkzaamheden van het project moeten soepel worden uitgevoerd en gecoördineerd. Dat vraagt om een doeltreffende projectorganisatie. </a:t>
            </a:r>
          </a:p>
          <a:p>
            <a:r>
              <a:rPr lang="nl-NL" dirty="0"/>
              <a:t>Relatiebeheer, het ‘warm houden’ van het netwerk is daarom een belangrijk aandachtspunt. Dit helpt om de betrokkenheid van partners te behouden in de toekomst en de samenwerking verder te versterken. </a:t>
            </a:r>
          </a:p>
          <a:p>
            <a:r>
              <a:rPr lang="nl-NL" dirty="0"/>
              <a:t>Maar één van de valkuilen bij de start van een samenwerkingsverband is dat er te veel tijd en moeite gaat zitten in het bouwen van een groot construct, waardoor de inhoud niet van de grond komt. </a:t>
            </a:r>
          </a:p>
          <a:p>
            <a:r>
              <a:rPr lang="nl-NL" dirty="0"/>
              <a:t>Een mogelijkheid zou daarom kunnen zijn om in het begin een eenvoudige projectorganisatie op te zetten. </a:t>
            </a:r>
          </a:p>
        </p:txBody>
      </p:sp>
      <p:sp>
        <p:nvSpPr>
          <p:cNvPr id="4" name="Ondertitel 3">
            <a:extLst>
              <a:ext uri="{FF2B5EF4-FFF2-40B4-BE49-F238E27FC236}">
                <a16:creationId xmlns:a16="http://schemas.microsoft.com/office/drawing/2014/main" id="{5689761B-2CAD-4212-BF7E-7A87F06629F1}"/>
              </a:ext>
            </a:extLst>
          </p:cNvPr>
          <p:cNvSpPr>
            <a:spLocks noGrp="1"/>
          </p:cNvSpPr>
          <p:nvPr>
            <p:ph type="subTitle" idx="13"/>
          </p:nvPr>
        </p:nvSpPr>
        <p:spPr/>
        <p:txBody>
          <a:bodyPr/>
          <a:lstStyle/>
          <a:p>
            <a:r>
              <a:rPr lang="nl-NL" dirty="0"/>
              <a:t>Een projectorganisatie is flexibel en kan op elk moment aangepast worden.</a:t>
            </a:r>
          </a:p>
        </p:txBody>
      </p:sp>
      <p:sp>
        <p:nvSpPr>
          <p:cNvPr id="5" name="Tijdelijke aanduiding voor dianummer 4">
            <a:extLst>
              <a:ext uri="{FF2B5EF4-FFF2-40B4-BE49-F238E27FC236}">
                <a16:creationId xmlns:a16="http://schemas.microsoft.com/office/drawing/2014/main" id="{FB420545-89AD-405B-B573-470DDC2081D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07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C8155-068A-49A8-889C-32F2AD530B4F}"/>
              </a:ext>
            </a:extLst>
          </p:cNvPr>
          <p:cNvSpPr>
            <a:spLocks noGrp="1"/>
          </p:cNvSpPr>
          <p:nvPr>
            <p:ph type="title"/>
          </p:nvPr>
        </p:nvSpPr>
        <p:spPr/>
        <p:txBody>
          <a:bodyPr>
            <a:normAutofit fontScale="90000"/>
          </a:bodyPr>
          <a:lstStyle/>
          <a:p>
            <a:r>
              <a:rPr lang="nl-NL" dirty="0"/>
              <a:t>Hoe gaan we onszelf organiseren?</a:t>
            </a:r>
          </a:p>
        </p:txBody>
      </p:sp>
      <p:sp>
        <p:nvSpPr>
          <p:cNvPr id="3" name="Tijdelijke aanduiding voor inhoud 2">
            <a:extLst>
              <a:ext uri="{FF2B5EF4-FFF2-40B4-BE49-F238E27FC236}">
                <a16:creationId xmlns:a16="http://schemas.microsoft.com/office/drawing/2014/main" id="{0B8785F7-D72A-4E57-99D5-6419C7869036}"/>
              </a:ext>
            </a:extLst>
          </p:cNvPr>
          <p:cNvSpPr>
            <a:spLocks noGrp="1"/>
          </p:cNvSpPr>
          <p:nvPr>
            <p:ph idx="1"/>
          </p:nvPr>
        </p:nvSpPr>
        <p:spPr>
          <a:xfrm>
            <a:off x="628650" y="1369219"/>
            <a:ext cx="7886700" cy="3814038"/>
          </a:xfrm>
        </p:spPr>
        <p:txBody>
          <a:bodyPr>
            <a:normAutofit fontScale="62500" lnSpcReduction="20000"/>
          </a:bodyPr>
          <a:lstStyle/>
          <a:p>
            <a:r>
              <a:rPr lang="nl-NL" sz="2200" i="1" dirty="0">
                <a:solidFill>
                  <a:schemeClr val="accent2"/>
                </a:solidFill>
              </a:rPr>
              <a:t>Projectleider(s): </a:t>
            </a:r>
            <a:r>
              <a:rPr lang="nl-NL" sz="2200" dirty="0"/>
              <a:t>Belangrijk is om iemand vrij te maken die de zaken regelt, verbindingen legt en zorgt voor het functioneren van het netwerk. Dat kan heel goed iemand zijn uit een vmbo-school of één van de andere partners. Het is wel belangrijk dat de projectleiding niet alleen in de uitvoering aan de slag is, maar ook korte lijnen onderhoudt met de verantwoordelijke bestuurders. </a:t>
            </a:r>
            <a:endParaRPr lang="nl-NL" sz="2200" i="1" dirty="0">
              <a:solidFill>
                <a:schemeClr val="accent2"/>
              </a:solidFill>
            </a:endParaRPr>
          </a:p>
          <a:p>
            <a:r>
              <a:rPr lang="nl-NL" sz="2200" i="1" dirty="0">
                <a:solidFill>
                  <a:schemeClr val="accent2"/>
                </a:solidFill>
              </a:rPr>
              <a:t>Projectteam:</a:t>
            </a:r>
            <a:r>
              <a:rPr lang="nl-NL" sz="2200" i="1" dirty="0"/>
              <a:t> </a:t>
            </a:r>
            <a:r>
              <a:rPr lang="nl-NL" sz="2200" dirty="0"/>
              <a:t>In het projectteam zitten alleen de mensen die ook daadwerkelijk werk gaan verzetten voor het project. In de regel bestaat een projectteam uit maximaal zes tot acht leden: zijn er meer mensen nodig, dan is het voor een snelle besluitvorming vaak beter om het project in deelprojecten op te knippen.</a:t>
            </a:r>
            <a:br>
              <a:rPr lang="nl-NL" sz="2200" dirty="0"/>
            </a:br>
            <a:br>
              <a:rPr lang="nl-NL" sz="2200" dirty="0"/>
            </a:br>
            <a:r>
              <a:rPr lang="nl-NL" sz="2200" dirty="0"/>
              <a:t>Wie komt er in de projectteam(s)? Die keuze is belangrijk. Kijk bijvoorbeeld naar beschikbaarheid, deskundigheid, vaardigheden. Maar ook: persoonlijke motivatie, kwaliteit van onderlinge samenwerking, etc.</a:t>
            </a:r>
          </a:p>
          <a:p>
            <a:r>
              <a:rPr lang="nl-NL" sz="2200" i="1" dirty="0">
                <a:solidFill>
                  <a:schemeClr val="accent2"/>
                </a:solidFill>
              </a:rPr>
              <a:t>De stuurgroep: </a:t>
            </a:r>
            <a:r>
              <a:rPr lang="nl-NL" sz="2200" dirty="0"/>
              <a:t>Het ‘gevecht’ tussen belangen in het project moet plaatsvinden. Daartoe wordt vaak een stuurgroep in het leven geroepen. In de stuurgroep kunnen belanghebbenden die een zelfde gewicht in de schaal leggen invloed uitoefenen op de besluitvorming in het project. </a:t>
            </a:r>
          </a:p>
          <a:p>
            <a:r>
              <a:rPr lang="nl-NL" sz="2200" i="1" dirty="0">
                <a:solidFill>
                  <a:schemeClr val="accent2"/>
                </a:solidFill>
              </a:rPr>
              <a:t>Klankbordgroep: </a:t>
            </a:r>
            <a:r>
              <a:rPr lang="nl-NL" sz="2200" dirty="0"/>
              <a:t>Een klankbordgroep moet het draagvlak voor het project vergroten. Dit kan op verschillende manieren vorm krijgen: door een denktank, discussiegroep, etc. Als u met een klankborgroep werkt is het belangrijk om duidelijkheid te scheppen over taken en verantwoordelijkheden: welke opdracht krijgt de klankbordgroep, en wat gebeurt er met haar adviezen of ideeën?  </a:t>
            </a:r>
          </a:p>
          <a:p>
            <a:endParaRPr lang="nl-NL" dirty="0"/>
          </a:p>
          <a:p>
            <a:endParaRPr lang="nl-NL" dirty="0"/>
          </a:p>
          <a:p>
            <a:endParaRPr lang="nl-NL" dirty="0"/>
          </a:p>
        </p:txBody>
      </p:sp>
      <p:sp>
        <p:nvSpPr>
          <p:cNvPr id="4" name="Ondertitel 3">
            <a:extLst>
              <a:ext uri="{FF2B5EF4-FFF2-40B4-BE49-F238E27FC236}">
                <a16:creationId xmlns:a16="http://schemas.microsoft.com/office/drawing/2014/main" id="{4275B3EF-9BFC-47E0-B711-85A06D31530C}"/>
              </a:ext>
            </a:extLst>
          </p:cNvPr>
          <p:cNvSpPr>
            <a:spLocks noGrp="1"/>
          </p:cNvSpPr>
          <p:nvPr>
            <p:ph type="subTitle" idx="13"/>
          </p:nvPr>
        </p:nvSpPr>
        <p:spPr/>
        <p:txBody>
          <a:bodyPr/>
          <a:lstStyle/>
          <a:p>
            <a:r>
              <a:rPr lang="nl-NL" dirty="0"/>
              <a:t>Mogelijke vormen:</a:t>
            </a:r>
          </a:p>
        </p:txBody>
      </p:sp>
      <p:sp>
        <p:nvSpPr>
          <p:cNvPr id="5" name="Tijdelijke aanduiding voor dianummer 4">
            <a:extLst>
              <a:ext uri="{FF2B5EF4-FFF2-40B4-BE49-F238E27FC236}">
                <a16:creationId xmlns:a16="http://schemas.microsoft.com/office/drawing/2014/main" id="{6A7ECC4B-BF10-47DB-AB76-10FBDC72537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3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C8155-068A-49A8-889C-32F2AD530B4F}"/>
              </a:ext>
            </a:extLst>
          </p:cNvPr>
          <p:cNvSpPr>
            <a:spLocks noGrp="1"/>
          </p:cNvSpPr>
          <p:nvPr>
            <p:ph type="title"/>
          </p:nvPr>
        </p:nvSpPr>
        <p:spPr>
          <a:xfrm>
            <a:off x="476250" y="284453"/>
            <a:ext cx="7886700" cy="549129"/>
          </a:xfrm>
        </p:spPr>
        <p:txBody>
          <a:bodyPr>
            <a:normAutofit fontScale="90000"/>
          </a:bodyPr>
          <a:lstStyle/>
          <a:p>
            <a:r>
              <a:rPr lang="nl-NL" dirty="0"/>
              <a:t>Procesafspraken:</a:t>
            </a:r>
          </a:p>
        </p:txBody>
      </p:sp>
      <p:sp>
        <p:nvSpPr>
          <p:cNvPr id="3" name="Tijdelijke aanduiding voor inhoud 2">
            <a:extLst>
              <a:ext uri="{FF2B5EF4-FFF2-40B4-BE49-F238E27FC236}">
                <a16:creationId xmlns:a16="http://schemas.microsoft.com/office/drawing/2014/main" id="{0B8785F7-D72A-4E57-99D5-6419C7869036}"/>
              </a:ext>
            </a:extLst>
          </p:cNvPr>
          <p:cNvSpPr>
            <a:spLocks noGrp="1"/>
          </p:cNvSpPr>
          <p:nvPr>
            <p:ph idx="1"/>
          </p:nvPr>
        </p:nvSpPr>
        <p:spPr>
          <a:xfrm>
            <a:off x="476250" y="1192290"/>
            <a:ext cx="7886700" cy="3409689"/>
          </a:xfrm>
        </p:spPr>
        <p:txBody>
          <a:bodyPr>
            <a:normAutofit/>
          </a:bodyPr>
          <a:lstStyle/>
          <a:p>
            <a:endParaRPr lang="nl-NL" dirty="0"/>
          </a:p>
          <a:p>
            <a:endParaRPr lang="nl-NL" dirty="0"/>
          </a:p>
        </p:txBody>
      </p:sp>
      <p:sp>
        <p:nvSpPr>
          <p:cNvPr id="5" name="Tijdelijke aanduiding voor dianummer 4">
            <a:extLst>
              <a:ext uri="{FF2B5EF4-FFF2-40B4-BE49-F238E27FC236}">
                <a16:creationId xmlns:a16="http://schemas.microsoft.com/office/drawing/2014/main" id="{6A7ECC4B-BF10-47DB-AB76-10FBDC72537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jdelijke aanduiding voor inhoud 2">
            <a:extLst>
              <a:ext uri="{FF2B5EF4-FFF2-40B4-BE49-F238E27FC236}">
                <a16:creationId xmlns:a16="http://schemas.microsoft.com/office/drawing/2014/main" id="{2CBE343A-22F7-4D36-83C3-07D8549AF82F}"/>
              </a:ext>
            </a:extLst>
          </p:cNvPr>
          <p:cNvSpPr txBox="1">
            <a:spLocks/>
          </p:cNvSpPr>
          <p:nvPr/>
        </p:nvSpPr>
        <p:spPr>
          <a:xfrm>
            <a:off x="476250" y="1192290"/>
            <a:ext cx="7886700" cy="38120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1pPr>
            <a:lvl2pPr marL="685800" indent="-228600" algn="l" defTabSz="914400" rtl="0" eaLnBrk="1" latinLnBrk="0" hangingPunct="1">
              <a:lnSpc>
                <a:spcPct val="90000"/>
              </a:lnSpc>
              <a:spcBef>
                <a:spcPts val="500"/>
              </a:spcBef>
              <a:buClr>
                <a:srgbClr val="0082C9"/>
              </a:buClr>
              <a:buFont typeface="Arial" panose="020B0604020202020204" pitchFamily="34" charset="0"/>
              <a:buChar char="•"/>
              <a:defRPr sz="2400" b="0" i="0" kern="1200">
                <a:solidFill>
                  <a:schemeClr val="tx1"/>
                </a:solidFill>
                <a:latin typeface="Basic Sans" pitchFamily="2" charset="77"/>
                <a:ea typeface="Open Sans Light" charset="0"/>
                <a:cs typeface="Open Sans Light" charset="0"/>
              </a:defRPr>
            </a:lvl2pPr>
            <a:lvl3pPr marL="1143000" indent="-228600" algn="l" defTabSz="914400" rtl="0" eaLnBrk="1" latinLnBrk="0" hangingPunct="1">
              <a:lnSpc>
                <a:spcPct val="90000"/>
              </a:lnSpc>
              <a:spcBef>
                <a:spcPts val="500"/>
              </a:spcBef>
              <a:buClr>
                <a:srgbClr val="0082C9"/>
              </a:buClr>
              <a:buFont typeface="Arial" panose="020B0604020202020204" pitchFamily="34" charset="0"/>
              <a:buChar char="•"/>
              <a:defRPr sz="2000" b="0" i="0" kern="1200">
                <a:solidFill>
                  <a:schemeClr val="tx1"/>
                </a:solidFill>
                <a:latin typeface="Basic Sans" pitchFamily="2" charset="77"/>
                <a:ea typeface="Open Sans Light" charset="0"/>
                <a:cs typeface="Open Sans Light" charset="0"/>
              </a:defRPr>
            </a:lvl3pPr>
            <a:lvl4pPr marL="16002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4pPr>
            <a:lvl5pPr marL="20574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t>Interne &amp; Externe communicatie </a:t>
            </a:r>
          </a:p>
          <a:p>
            <a:pPr marL="0" indent="0">
              <a:buNone/>
            </a:pPr>
            <a:r>
              <a:rPr lang="nl-NL" sz="1900" dirty="0"/>
              <a:t>Een goede interne communicatie en beheer van informatie behoort tot de pijlers van het projectsucces. Bedenk daarom met elkaar:</a:t>
            </a:r>
          </a:p>
          <a:p>
            <a:pPr lvl="0"/>
            <a:r>
              <a:rPr lang="nl-NL" sz="1900" dirty="0"/>
              <a:t>Managen van interne communicatie: wie krijgt welke informatie, wanneer en hoe? </a:t>
            </a:r>
          </a:p>
          <a:p>
            <a:pPr lvl="0"/>
            <a:r>
              <a:rPr lang="nl-NL" sz="1900" dirty="0"/>
              <a:t>Beheren van informatie: welke informatie die het project oplevert moet worden vastgelegd of bewaard? </a:t>
            </a:r>
          </a:p>
          <a:p>
            <a:pPr marL="0" indent="0">
              <a:buNone/>
            </a:pPr>
            <a:r>
              <a:rPr lang="nl-NL" b="1" dirty="0"/>
              <a:t>Expertise opbouw bij de scholen </a:t>
            </a:r>
          </a:p>
          <a:p>
            <a:r>
              <a:rPr lang="nl-NL" dirty="0"/>
              <a:t>Hoe zorgen wij ervoor dat de benodigde expertise op onze scholen wordt opgebouwd?</a:t>
            </a:r>
          </a:p>
          <a:p>
            <a:r>
              <a:rPr lang="nl-NL" dirty="0"/>
              <a:t>Hoe zorgen we dat we van elkaar blijven leren?</a:t>
            </a:r>
          </a:p>
          <a:p>
            <a:pPr marL="0" indent="0">
              <a:buNone/>
            </a:pPr>
            <a:br>
              <a:rPr lang="nl-NL" i="1" dirty="0">
                <a:solidFill>
                  <a:schemeClr val="accent2"/>
                </a:solidFill>
              </a:rPr>
            </a:br>
            <a:endParaRPr lang="nl-NL" dirty="0"/>
          </a:p>
          <a:p>
            <a:endParaRPr lang="nl-NL" dirty="0"/>
          </a:p>
          <a:p>
            <a:endParaRPr lang="nl-NL" dirty="0"/>
          </a:p>
          <a:p>
            <a:endParaRPr lang="nl-NL" dirty="0"/>
          </a:p>
        </p:txBody>
      </p:sp>
      <p:sp>
        <p:nvSpPr>
          <p:cNvPr id="7" name="Ondertitel 3">
            <a:extLst>
              <a:ext uri="{FF2B5EF4-FFF2-40B4-BE49-F238E27FC236}">
                <a16:creationId xmlns:a16="http://schemas.microsoft.com/office/drawing/2014/main" id="{326118C0-1BF9-493E-8059-13FC8E3AD547}"/>
              </a:ext>
            </a:extLst>
          </p:cNvPr>
          <p:cNvSpPr>
            <a:spLocks noGrp="1"/>
          </p:cNvSpPr>
          <p:nvPr>
            <p:ph type="subTitle" idx="13"/>
          </p:nvPr>
        </p:nvSpPr>
        <p:spPr>
          <a:xfrm>
            <a:off x="476250" y="822975"/>
            <a:ext cx="7886700" cy="285172"/>
          </a:xfrm>
        </p:spPr>
        <p:txBody>
          <a:bodyPr/>
          <a:lstStyle/>
          <a:p>
            <a:r>
              <a:rPr lang="nl-NL" dirty="0"/>
              <a:t>Belangrijk voor het succes van de uitvoering: </a:t>
            </a:r>
          </a:p>
        </p:txBody>
      </p:sp>
    </p:spTree>
    <p:extLst>
      <p:ext uri="{BB962C8B-B14F-4D97-AF65-F5344CB8AC3E}">
        <p14:creationId xmlns:p14="http://schemas.microsoft.com/office/powerpoint/2010/main" val="363806814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3303</Words>
  <Application>Microsoft Office PowerPoint</Application>
  <PresentationFormat>Diavoorstelling (16:9)</PresentationFormat>
  <Paragraphs>334</Paragraphs>
  <Slides>30</Slides>
  <Notes>28</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30</vt:i4>
      </vt:variant>
    </vt:vector>
  </HeadingPairs>
  <TitlesOfParts>
    <vt:vector size="39" baseType="lpstr">
      <vt:lpstr>Arial</vt:lpstr>
      <vt:lpstr>Basic Sans</vt:lpstr>
      <vt:lpstr>Basic Sans Bold</vt:lpstr>
      <vt:lpstr>Calibri</vt:lpstr>
      <vt:lpstr>Calibri Light</vt:lpstr>
      <vt:lpstr>Wingdings</vt:lpstr>
      <vt:lpstr>2_Custom Design</vt:lpstr>
      <vt:lpstr>3_Custom Design</vt:lpstr>
      <vt:lpstr>4_Custom Design</vt:lpstr>
      <vt:lpstr>PowerPoint-presentatie</vt:lpstr>
      <vt:lpstr>Inhoudsopgave</vt:lpstr>
      <vt:lpstr>Terug- &amp; vooruitblik</vt:lpstr>
      <vt:lpstr>PowerPoint-presentatie</vt:lpstr>
      <vt:lpstr>Terug- &amp; vooruitblik</vt:lpstr>
      <vt:lpstr>Besturing</vt:lpstr>
      <vt:lpstr>Organisatie en kernteam</vt:lpstr>
      <vt:lpstr>Hoe gaan we onszelf organiseren?</vt:lpstr>
      <vt:lpstr>Procesafspraken:</vt:lpstr>
      <vt:lpstr>Begroting</vt:lpstr>
      <vt:lpstr>Begroting</vt:lpstr>
      <vt:lpstr>Voorbeeld van subsidiejaar 1</vt:lpstr>
      <vt:lpstr>Begrotingsposten (1/2)</vt:lpstr>
      <vt:lpstr>Begrotingsposten (2/2)</vt:lpstr>
      <vt:lpstr>Oefening: bepaal begrotingsposten per  activiteit (evt. van elk deelproject)</vt:lpstr>
      <vt:lpstr>Begroting</vt:lpstr>
      <vt:lpstr>Samenvatting</vt:lpstr>
      <vt:lpstr>Risico- management</vt:lpstr>
      <vt:lpstr>Risico</vt:lpstr>
      <vt:lpstr>Tips </vt:lpstr>
      <vt:lpstr>Oefening: Risico’s in kaart brengen</vt:lpstr>
      <vt:lpstr>Wat is er te doen aan een risico?</vt:lpstr>
      <vt:lpstr>Rapportage</vt:lpstr>
      <vt:lpstr>Rapportage</vt:lpstr>
      <vt:lpstr>Tips</vt:lpstr>
      <vt:lpstr>Rapportage Seven keys to succes</vt:lpstr>
      <vt:lpstr>Mijlpalen - voortgang</vt:lpstr>
      <vt:lpstr>PowerPoint-presentatie</vt:lpstr>
      <vt:lpstr>Samenwerkingsovereenkomst ondertekenen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YOLANDE van ALPHEN</dc:creator>
  <cp:lastModifiedBy>Wieteke Smit</cp:lastModifiedBy>
  <cp:revision>206</cp:revision>
  <dcterms:created xsi:type="dcterms:W3CDTF">2018-12-05T10:43:27Z</dcterms:created>
  <dcterms:modified xsi:type="dcterms:W3CDTF">2019-03-13T09:40:32Z</dcterms:modified>
</cp:coreProperties>
</file>